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sldIdLst>
    <p:sldId id="409" r:id="rId2"/>
    <p:sldId id="444" r:id="rId3"/>
    <p:sldId id="449" r:id="rId4"/>
    <p:sldId id="450" r:id="rId5"/>
    <p:sldId id="451" r:id="rId6"/>
    <p:sldId id="452" r:id="rId7"/>
    <p:sldId id="453" r:id="rId8"/>
    <p:sldId id="454" r:id="rId9"/>
    <p:sldId id="455" r:id="rId10"/>
    <p:sldId id="456" r:id="rId11"/>
    <p:sldId id="457" r:id="rId12"/>
    <p:sldId id="445" r:id="rId13"/>
    <p:sldId id="446" r:id="rId14"/>
    <p:sldId id="447" r:id="rId15"/>
    <p:sldId id="448" r:id="rId16"/>
    <p:sldId id="460" r:id="rId17"/>
    <p:sldId id="256" r:id="rId18"/>
    <p:sldId id="440" r:id="rId19"/>
    <p:sldId id="410" r:id="rId20"/>
    <p:sldId id="411" r:id="rId21"/>
    <p:sldId id="412" r:id="rId22"/>
    <p:sldId id="413" r:id="rId23"/>
    <p:sldId id="414" r:id="rId24"/>
    <p:sldId id="441" r:id="rId25"/>
    <p:sldId id="415" r:id="rId26"/>
    <p:sldId id="442" r:id="rId27"/>
    <p:sldId id="439" r:id="rId28"/>
    <p:sldId id="443" r:id="rId29"/>
    <p:sldId id="419" r:id="rId30"/>
    <p:sldId id="421" r:id="rId31"/>
    <p:sldId id="420" r:id="rId32"/>
    <p:sldId id="423" r:id="rId33"/>
    <p:sldId id="357" r:id="rId34"/>
  </p:sldIdLst>
  <p:sldSz cx="9144000" cy="5143500" type="screen16x9"/>
  <p:notesSz cx="7023100" cy="9309100"/>
  <p:embeddedFontLst>
    <p:embeddedFont>
      <p:font typeface="Source Sans Pro" charset="-94"/>
      <p:regular r:id="rId36"/>
      <p:bold r:id="rId37"/>
      <p:italic r:id="rId38"/>
      <p:boldItalic r:id="rId39"/>
    </p:embeddedFont>
    <p:embeddedFont>
      <p:font typeface="Calibri" pitchFamily="34" charset="0"/>
      <p:regular r:id="rId40"/>
      <p:bold r:id="rId41"/>
      <p:italic r:id="rId42"/>
      <p:boldItalic r:id="rId43"/>
    </p:embeddedFont>
    <p:embeddedFont>
      <p:font typeface="Montserrat" charset="0"/>
      <p:regular r:id="rId44"/>
      <p:bold r:id="rId45"/>
    </p:embeddedFont>
    <p:embeddedFont>
      <p:font typeface="Wingdings 2" pitchFamily="18" charset="2"/>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B84B"/>
    <a:srgbClr val="6BC6D8"/>
    <a:srgbClr val="B3DA6A"/>
    <a:srgbClr val="4C98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302FEF3-3285-4CFC-8900-48519BAB1418}">
  <a:tblStyle styleId="{C302FEF3-3285-4CFC-8900-48519BAB141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3" autoAdjust="0"/>
    <p:restoredTop sz="88727" autoAdjust="0"/>
  </p:normalViewPr>
  <p:slideViewPr>
    <p:cSldViewPr snapToGrid="0">
      <p:cViewPr varScale="1">
        <p:scale>
          <a:sx n="86" d="100"/>
          <a:sy n="86" d="100"/>
        </p:scale>
        <p:origin x="-822" y="-84"/>
      </p:cViewPr>
      <p:guideLst>
        <p:guide orient="horz" pos="1620"/>
        <p:guide pos="2880"/>
      </p:guideLst>
    </p:cSldViewPr>
  </p:slideViewPr>
  <p:notesTextViewPr>
    <p:cViewPr>
      <p:scale>
        <a:sx n="1" d="1"/>
        <a:sy n="1" d="1"/>
      </p:scale>
      <p:origin x="0" y="0"/>
    </p:cViewPr>
  </p:notesTextViewPr>
  <p:notesViewPr>
    <p:cSldViewPr snapToGrid="0">
      <p:cViewPr varScale="1">
        <p:scale>
          <a:sx n="86" d="100"/>
          <a:sy n="86" d="100"/>
        </p:scale>
        <p:origin x="3786" y="9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xmlns="" val="10861276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Tree>
    <p:extLst>
      <p:ext uri="{BB962C8B-B14F-4D97-AF65-F5344CB8AC3E}">
        <p14:creationId xmlns:p14="http://schemas.microsoft.com/office/powerpoint/2010/main" xmlns="" val="259119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Tree>
    <p:extLst>
      <p:ext uri="{BB962C8B-B14F-4D97-AF65-F5344CB8AC3E}">
        <p14:creationId xmlns:p14="http://schemas.microsoft.com/office/powerpoint/2010/main" xmlns="" val="395512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07988" y="698500"/>
            <a:ext cx="6207125" cy="349091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395847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Tree>
    <p:extLst>
      <p:ext uri="{BB962C8B-B14F-4D97-AF65-F5344CB8AC3E}">
        <p14:creationId xmlns:p14="http://schemas.microsoft.com/office/powerpoint/2010/main" xmlns="" val="287999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Tree>
    <p:extLst>
      <p:ext uri="{BB962C8B-B14F-4D97-AF65-F5344CB8AC3E}">
        <p14:creationId xmlns:p14="http://schemas.microsoft.com/office/powerpoint/2010/main" xmlns="" val="3556311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25" y="0"/>
            <a:ext cx="9144000" cy="25716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11" name="Shape 11"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 name="Shape 12"/>
          <p:cNvSpPr txBox="1">
            <a:spLocks noGrp="1"/>
          </p:cNvSpPr>
          <p:nvPr>
            <p:ph type="ctrTitle"/>
          </p:nvPr>
        </p:nvSpPr>
        <p:spPr>
          <a:xfrm>
            <a:off x="1139200" y="645550"/>
            <a:ext cx="6865800" cy="1926300"/>
          </a:xfrm>
          <a:prstGeom prst="rect">
            <a:avLst/>
          </a:prstGeom>
        </p:spPr>
        <p:txBody>
          <a:bodyPr lIns="91425" tIns="91425" rIns="91425" bIns="91425" anchor="b" anchorCtr="0"/>
          <a:lstStyle>
            <a:lvl1pPr lvl="0">
              <a:spcBef>
                <a:spcPts val="0"/>
              </a:spcBef>
              <a:buClr>
                <a:srgbClr val="FFFFFF"/>
              </a:buClr>
              <a:buSzPct val="100000"/>
              <a:defRPr sz="4000">
                <a:solidFill>
                  <a:srgbClr val="FFFFFF"/>
                </a:solidFill>
                <a:latin typeface="+mj-lt"/>
              </a:defRPr>
            </a:lvl1pPr>
            <a:lvl2pPr lvl="1">
              <a:spcBef>
                <a:spcPts val="0"/>
              </a:spcBef>
              <a:buClr>
                <a:srgbClr val="FFFFFF"/>
              </a:buClr>
              <a:buSzPct val="100000"/>
              <a:defRPr sz="3600">
                <a:solidFill>
                  <a:srgbClr val="FFFFFF"/>
                </a:solidFill>
              </a:defRPr>
            </a:lvl2pPr>
            <a:lvl3pPr lvl="2">
              <a:spcBef>
                <a:spcPts val="0"/>
              </a:spcBef>
              <a:buClr>
                <a:srgbClr val="FFFFFF"/>
              </a:buClr>
              <a:buSzPct val="100000"/>
              <a:defRPr sz="3600">
                <a:solidFill>
                  <a:srgbClr val="FFFFFF"/>
                </a:solidFill>
              </a:defRPr>
            </a:lvl3pPr>
            <a:lvl4pPr lvl="3">
              <a:spcBef>
                <a:spcPts val="0"/>
              </a:spcBef>
              <a:buClr>
                <a:srgbClr val="FFFFFF"/>
              </a:buClr>
              <a:buSzPct val="100000"/>
              <a:defRPr sz="3600">
                <a:solidFill>
                  <a:srgbClr val="FFFFFF"/>
                </a:solidFill>
              </a:defRPr>
            </a:lvl4pPr>
            <a:lvl5pPr lvl="4">
              <a:spcBef>
                <a:spcPts val="0"/>
              </a:spcBef>
              <a:buClr>
                <a:srgbClr val="FFFFFF"/>
              </a:buClr>
              <a:buSzPct val="100000"/>
              <a:defRPr sz="3600">
                <a:solidFill>
                  <a:srgbClr val="FFFFFF"/>
                </a:solidFill>
              </a:defRPr>
            </a:lvl5pPr>
            <a:lvl6pPr lvl="5">
              <a:spcBef>
                <a:spcPts val="0"/>
              </a:spcBef>
              <a:buClr>
                <a:srgbClr val="FFFFFF"/>
              </a:buClr>
              <a:buSzPct val="100000"/>
              <a:defRPr sz="3600">
                <a:solidFill>
                  <a:srgbClr val="FFFFFF"/>
                </a:solidFill>
              </a:defRPr>
            </a:lvl6pPr>
            <a:lvl7pPr lvl="6">
              <a:spcBef>
                <a:spcPts val="0"/>
              </a:spcBef>
              <a:buClr>
                <a:srgbClr val="FFFFFF"/>
              </a:buClr>
              <a:buSzPct val="100000"/>
              <a:defRPr sz="3600">
                <a:solidFill>
                  <a:srgbClr val="FFFFFF"/>
                </a:solidFill>
              </a:defRPr>
            </a:lvl7pPr>
            <a:lvl8pPr lvl="7">
              <a:spcBef>
                <a:spcPts val="0"/>
              </a:spcBef>
              <a:buClr>
                <a:srgbClr val="FFFFFF"/>
              </a:buClr>
              <a:buSzPct val="100000"/>
              <a:defRPr sz="3600">
                <a:solidFill>
                  <a:srgbClr val="FFFFFF"/>
                </a:solidFill>
              </a:defRPr>
            </a:lvl8pPr>
            <a:lvl9pPr lvl="8">
              <a:spcBef>
                <a:spcPts val="0"/>
              </a:spcBef>
              <a:buClr>
                <a:srgbClr val="FFFFFF"/>
              </a:buClr>
              <a:buSzPct val="100000"/>
              <a:defRPr sz="3600">
                <a:solidFill>
                  <a:srgbClr val="FFFFFF"/>
                </a:solidFill>
              </a:defRPr>
            </a:lvl9pPr>
          </a:lstStyle>
          <a:p>
            <a:endParaRPr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25" y="1320125"/>
            <a:ext cx="9144000" cy="38235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20" name="Shape 20"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 name="Shape 21"/>
          <p:cNvSpPr txBox="1">
            <a:spLocks noGrp="1"/>
          </p:cNvSpPr>
          <p:nvPr>
            <p:ph type="body" idx="1"/>
          </p:nvPr>
        </p:nvSpPr>
        <p:spPr>
          <a:xfrm>
            <a:off x="1602475" y="1320125"/>
            <a:ext cx="5939100" cy="3175800"/>
          </a:xfrm>
          <a:prstGeom prst="rect">
            <a:avLst/>
          </a:prstGeom>
        </p:spPr>
        <p:txBody>
          <a:bodyPr lIns="91425" tIns="91425" rIns="91425" bIns="91425" anchor="ctr" anchorCtr="0"/>
          <a:lstStyle>
            <a:lvl1pPr lvl="0" algn="ctr" rtl="0">
              <a:spcBef>
                <a:spcPts val="0"/>
              </a:spcBef>
              <a:buClr>
                <a:srgbClr val="FFFFFF"/>
              </a:buClr>
              <a:defRPr i="1">
                <a:solidFill>
                  <a:srgbClr val="FFFFFF"/>
                </a:solidFill>
              </a:defRPr>
            </a:lvl1pPr>
            <a:lvl2pPr lvl="1" algn="ctr" rtl="0">
              <a:spcBef>
                <a:spcPts val="0"/>
              </a:spcBef>
              <a:buClr>
                <a:srgbClr val="FFFFFF"/>
              </a:buClr>
              <a:defRPr i="1">
                <a:solidFill>
                  <a:srgbClr val="FFFFFF"/>
                </a:solidFill>
              </a:defRPr>
            </a:lvl2pPr>
            <a:lvl3pPr lvl="2" algn="ctr" rtl="0">
              <a:spcBef>
                <a:spcPts val="0"/>
              </a:spcBef>
              <a:buClr>
                <a:srgbClr val="FFFFFF"/>
              </a:buClr>
              <a:defRPr i="1">
                <a:solidFill>
                  <a:srgbClr val="FFFFFF"/>
                </a:solidFill>
              </a:defRPr>
            </a:lvl3pPr>
            <a:lvl4pPr lvl="3" algn="ctr" rtl="0">
              <a:spcBef>
                <a:spcPts val="0"/>
              </a:spcBef>
              <a:buClr>
                <a:srgbClr val="FFFFFF"/>
              </a:buClr>
              <a:defRPr i="1">
                <a:solidFill>
                  <a:srgbClr val="FFFFFF"/>
                </a:solidFill>
              </a:defRPr>
            </a:lvl4pPr>
            <a:lvl5pPr lvl="4" algn="ctr" rtl="0">
              <a:spcBef>
                <a:spcPts val="0"/>
              </a:spcBef>
              <a:buClr>
                <a:srgbClr val="FFFFFF"/>
              </a:buClr>
              <a:defRPr i="1">
                <a:solidFill>
                  <a:srgbClr val="FFFFFF"/>
                </a:solidFill>
              </a:defRPr>
            </a:lvl5pPr>
            <a:lvl6pPr lvl="5" algn="ctr" rtl="0">
              <a:spcBef>
                <a:spcPts val="0"/>
              </a:spcBef>
              <a:buClr>
                <a:srgbClr val="FFFFFF"/>
              </a:buClr>
              <a:defRPr i="1">
                <a:solidFill>
                  <a:srgbClr val="FFFFFF"/>
                </a:solidFill>
              </a:defRPr>
            </a:lvl6pPr>
            <a:lvl7pPr lvl="6" algn="ctr" rtl="0">
              <a:spcBef>
                <a:spcPts val="0"/>
              </a:spcBef>
              <a:buClr>
                <a:srgbClr val="FFFFFF"/>
              </a:buClr>
              <a:defRPr i="1">
                <a:solidFill>
                  <a:srgbClr val="FFFFFF"/>
                </a:solidFill>
              </a:defRPr>
            </a:lvl7pPr>
            <a:lvl8pPr lvl="7" algn="ctr" rtl="0">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a:endParaRPr dirty="0"/>
          </a:p>
        </p:txBody>
      </p:sp>
      <p:sp>
        <p:nvSpPr>
          <p:cNvPr id="22" name="Shape 22"/>
          <p:cNvSpPr txBox="1"/>
          <p:nvPr/>
        </p:nvSpPr>
        <p:spPr>
          <a:xfrm>
            <a:off x="3593400" y="468974"/>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9600" dirty="0">
                <a:solidFill>
                  <a:srgbClr val="25516C"/>
                </a:solidFill>
                <a:latin typeface="Montserrat"/>
                <a:ea typeface="Montserrat"/>
                <a:cs typeface="Montserrat"/>
                <a:sym typeface="Montserrat"/>
              </a:rPr>
              <a:t>“</a:t>
            </a:r>
          </a:p>
        </p:txBody>
      </p:sp>
      <p:sp>
        <p:nvSpPr>
          <p:cNvPr id="23" name="Shape 23"/>
          <p:cNvSpPr txBox="1">
            <a:spLocks noGrp="1"/>
          </p:cNvSpPr>
          <p:nvPr>
            <p:ph type="sldNum" idx="12"/>
          </p:nvPr>
        </p:nvSpPr>
        <p:spPr>
          <a:xfrm>
            <a:off x="637950" y="0"/>
            <a:ext cx="7860600" cy="637800"/>
          </a:xfrm>
          <a:prstGeom prst="rect">
            <a:avLst/>
          </a:prstGeom>
        </p:spPr>
        <p:txBody>
          <a:bodyPr lIns="91425" tIns="91425" rIns="91425" bIns="91425" anchor="b" anchorCtr="0">
            <a:noAutofit/>
          </a:bodyPr>
          <a:lstStyle/>
          <a:p>
            <a:pPr lvl="0" algn="ctr" rtl="0">
              <a:spcBef>
                <a:spcPts val="0"/>
              </a:spcBef>
              <a:buNone/>
            </a:pPr>
            <a:fld id="{00000000-1234-1234-1234-123412341234}" type="slidenum">
              <a:rPr lang="en"/>
              <a:pPr lvl="0" algn="ctr" rtl="0">
                <a:spcBef>
                  <a:spcPts val="0"/>
                </a:spcBef>
                <a:buNone/>
              </a:pPr>
              <a:t>‹#›</a:t>
            </a:fld>
            <a:endParaRPr lang="en"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p:nvPr/>
        </p:nvSpPr>
        <p:spPr>
          <a:xfrm>
            <a:off x="-25" y="0"/>
            <a:ext cx="9144000" cy="13125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26" name="Shape 26"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Shape 27"/>
          <p:cNvSpPr txBox="1">
            <a:spLocks noGrp="1"/>
          </p:cNvSpPr>
          <p:nvPr>
            <p:ph type="title"/>
          </p:nvPr>
        </p:nvSpPr>
        <p:spPr>
          <a:xfrm>
            <a:off x="1010200" y="648725"/>
            <a:ext cx="7131300" cy="671400"/>
          </a:xfrm>
          <a:prstGeom prst="rect">
            <a:avLst/>
          </a:prstGeom>
        </p:spPr>
        <p:txBody>
          <a:bodyPr lIns="91425" tIns="91425" rIns="91425" bIns="91425" anchor="b" anchorCtr="0"/>
          <a:lstStyle>
            <a:lvl1pPr lvl="0">
              <a:spcBef>
                <a:spcPts val="0"/>
              </a:spcBef>
              <a:defRPr sz="1600">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8" name="Shape 28"/>
          <p:cNvSpPr txBox="1">
            <a:spLocks noGrp="1"/>
          </p:cNvSpPr>
          <p:nvPr>
            <p:ph type="body" idx="1"/>
          </p:nvPr>
        </p:nvSpPr>
        <p:spPr>
          <a:xfrm>
            <a:off x="1010200" y="1317909"/>
            <a:ext cx="7131300" cy="3137047"/>
          </a:xfrm>
          <a:prstGeom prst="rect">
            <a:avLst/>
          </a:prstGeom>
        </p:spPr>
        <p:txBody>
          <a:bodyPr lIns="91425" tIns="91425" rIns="91425" bIns="91425" anchor="t" anchorCtr="0"/>
          <a:lstStyle>
            <a:lvl1pPr lvl="0">
              <a:spcBef>
                <a:spcPts val="0"/>
              </a:spcBef>
              <a:defRPr sz="1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9" name="Shape 29"/>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pPr lvl="0">
                <a:spcBef>
                  <a:spcPts val="0"/>
                </a:spcBef>
                <a:buNone/>
              </a:pPr>
              <a:t>‹#›</a:t>
            </a:fld>
            <a:endParaRPr lang="en"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10200" y="648725"/>
            <a:ext cx="7131300" cy="671400"/>
          </a:xfrm>
          <a:prstGeom prst="rect">
            <a:avLst/>
          </a:prstGeom>
          <a:noFill/>
          <a:ln>
            <a:noFill/>
          </a:ln>
        </p:spPr>
        <p:txBody>
          <a:bodyPr lIns="91425" tIns="91425" rIns="91425" bIns="91425" anchor="b" anchorCtr="0"/>
          <a:lstStyle>
            <a:lvl1pPr lvl="0">
              <a:spcBef>
                <a:spcPts val="0"/>
              </a:spcBef>
              <a:buClr>
                <a:srgbClr val="FFFFFF"/>
              </a:buClr>
              <a:buFont typeface="Montserrat"/>
              <a:buNone/>
              <a:defRPr b="1">
                <a:solidFill>
                  <a:srgbClr val="FFFFFF"/>
                </a:solidFill>
                <a:latin typeface="Montserrat"/>
                <a:ea typeface="Montserrat"/>
                <a:cs typeface="Montserrat"/>
                <a:sym typeface="Montserrat"/>
              </a:defRPr>
            </a:lvl1pPr>
            <a:lvl2pPr lvl="1">
              <a:spcBef>
                <a:spcPts val="0"/>
              </a:spcBef>
              <a:buClr>
                <a:srgbClr val="FFFFFF"/>
              </a:buClr>
              <a:buFont typeface="Montserrat"/>
              <a:buNone/>
              <a:defRPr b="1">
                <a:solidFill>
                  <a:srgbClr val="FFFFFF"/>
                </a:solidFill>
                <a:latin typeface="Montserrat"/>
                <a:ea typeface="Montserrat"/>
                <a:cs typeface="Montserrat"/>
                <a:sym typeface="Montserrat"/>
              </a:defRPr>
            </a:lvl2pPr>
            <a:lvl3pPr lvl="2">
              <a:spcBef>
                <a:spcPts val="0"/>
              </a:spcBef>
              <a:buClr>
                <a:srgbClr val="FFFFFF"/>
              </a:buClr>
              <a:buFont typeface="Montserrat"/>
              <a:buNone/>
              <a:defRPr b="1">
                <a:solidFill>
                  <a:srgbClr val="FFFFFF"/>
                </a:solidFill>
                <a:latin typeface="Montserrat"/>
                <a:ea typeface="Montserrat"/>
                <a:cs typeface="Montserrat"/>
                <a:sym typeface="Montserrat"/>
              </a:defRPr>
            </a:lvl3pPr>
            <a:lvl4pPr lvl="3">
              <a:spcBef>
                <a:spcPts val="0"/>
              </a:spcBef>
              <a:buClr>
                <a:srgbClr val="FFFFFF"/>
              </a:buClr>
              <a:buFont typeface="Montserrat"/>
              <a:buNone/>
              <a:defRPr b="1">
                <a:solidFill>
                  <a:srgbClr val="FFFFFF"/>
                </a:solidFill>
                <a:latin typeface="Montserrat"/>
                <a:ea typeface="Montserrat"/>
                <a:cs typeface="Montserrat"/>
                <a:sym typeface="Montserrat"/>
              </a:defRPr>
            </a:lvl4pPr>
            <a:lvl5pPr lvl="4">
              <a:spcBef>
                <a:spcPts val="0"/>
              </a:spcBef>
              <a:buClr>
                <a:srgbClr val="FFFFFF"/>
              </a:buClr>
              <a:buFont typeface="Montserrat"/>
              <a:buNone/>
              <a:defRPr b="1">
                <a:solidFill>
                  <a:srgbClr val="FFFFFF"/>
                </a:solidFill>
                <a:latin typeface="Montserrat"/>
                <a:ea typeface="Montserrat"/>
                <a:cs typeface="Montserrat"/>
                <a:sym typeface="Montserrat"/>
              </a:defRPr>
            </a:lvl5pPr>
            <a:lvl6pPr lvl="5">
              <a:spcBef>
                <a:spcPts val="0"/>
              </a:spcBef>
              <a:buClr>
                <a:srgbClr val="FFFFFF"/>
              </a:buClr>
              <a:buFont typeface="Montserrat"/>
              <a:buNone/>
              <a:defRPr b="1">
                <a:solidFill>
                  <a:srgbClr val="FFFFFF"/>
                </a:solidFill>
                <a:latin typeface="Montserrat"/>
                <a:ea typeface="Montserrat"/>
                <a:cs typeface="Montserrat"/>
                <a:sym typeface="Montserrat"/>
              </a:defRPr>
            </a:lvl6pPr>
            <a:lvl7pPr lvl="6">
              <a:spcBef>
                <a:spcPts val="0"/>
              </a:spcBef>
              <a:buClr>
                <a:srgbClr val="FFFFFF"/>
              </a:buClr>
              <a:buFont typeface="Montserrat"/>
              <a:buNone/>
              <a:defRPr b="1">
                <a:solidFill>
                  <a:srgbClr val="FFFFFF"/>
                </a:solidFill>
                <a:latin typeface="Montserrat"/>
                <a:ea typeface="Montserrat"/>
                <a:cs typeface="Montserrat"/>
                <a:sym typeface="Montserrat"/>
              </a:defRPr>
            </a:lvl7pPr>
            <a:lvl8pPr lvl="7">
              <a:spcBef>
                <a:spcPts val="0"/>
              </a:spcBef>
              <a:buClr>
                <a:srgbClr val="FFFFFF"/>
              </a:buClr>
              <a:buFont typeface="Montserrat"/>
              <a:buNone/>
              <a:defRPr b="1">
                <a:solidFill>
                  <a:srgbClr val="FFFFFF"/>
                </a:solidFill>
                <a:latin typeface="Montserrat"/>
                <a:ea typeface="Montserrat"/>
                <a:cs typeface="Montserrat"/>
                <a:sym typeface="Montserrat"/>
              </a:defRPr>
            </a:lvl8pPr>
            <a:lvl9pPr lvl="8">
              <a:spcBef>
                <a:spcPts val="0"/>
              </a:spcBef>
              <a:buClr>
                <a:srgbClr val="FFFFFF"/>
              </a:buClr>
              <a:buFont typeface="Montserrat"/>
              <a:buNone/>
              <a:defRPr b="1">
                <a:solidFill>
                  <a:srgbClr val="FFFFFF"/>
                </a:solidFill>
                <a:latin typeface="Montserrat"/>
                <a:ea typeface="Montserrat"/>
                <a:cs typeface="Montserrat"/>
                <a:sym typeface="Montserrat"/>
              </a:defRPr>
            </a:lvl9pPr>
          </a:lstStyle>
          <a:p>
            <a:endParaRPr dirty="0"/>
          </a:p>
        </p:txBody>
      </p:sp>
      <p:sp>
        <p:nvSpPr>
          <p:cNvPr id="7" name="Shape 7"/>
          <p:cNvSpPr txBox="1">
            <a:spLocks noGrp="1"/>
          </p:cNvSpPr>
          <p:nvPr>
            <p:ph type="body" idx="1"/>
          </p:nvPr>
        </p:nvSpPr>
        <p:spPr>
          <a:xfrm>
            <a:off x="1010200" y="1434950"/>
            <a:ext cx="7131300" cy="2780100"/>
          </a:xfrm>
          <a:prstGeom prst="rect">
            <a:avLst/>
          </a:prstGeom>
          <a:noFill/>
          <a:ln>
            <a:noFill/>
          </a:ln>
        </p:spPr>
        <p:txBody>
          <a:bodyPr lIns="91425" tIns="91425" rIns="91425" bIns="91425" anchor="t" anchorCtr="0"/>
          <a:lstStyle>
            <a:lvl1pPr lvl="0">
              <a:spcBef>
                <a:spcPts val="600"/>
              </a:spcBef>
              <a:buClr>
                <a:srgbClr val="00BEF2"/>
              </a:buClr>
              <a:buSzPct val="100000"/>
              <a:buFont typeface="Source Sans Pro"/>
              <a:buChar char="»"/>
              <a:defRPr sz="2400">
                <a:solidFill>
                  <a:srgbClr val="25516C"/>
                </a:solidFill>
                <a:latin typeface="Source Sans Pro"/>
                <a:ea typeface="Source Sans Pro"/>
                <a:cs typeface="Source Sans Pro"/>
                <a:sym typeface="Source Sans Pro"/>
              </a:defRPr>
            </a:lvl1pPr>
            <a:lvl2pPr lvl="1">
              <a:spcBef>
                <a:spcPts val="480"/>
              </a:spcBef>
              <a:buClr>
                <a:srgbClr val="00BEF2"/>
              </a:buClr>
              <a:buSzPct val="100000"/>
              <a:buFont typeface="Source Sans Pro"/>
              <a:buChar char="»"/>
              <a:defRPr sz="2400">
                <a:solidFill>
                  <a:srgbClr val="25516C"/>
                </a:solidFill>
                <a:latin typeface="Source Sans Pro"/>
                <a:ea typeface="Source Sans Pro"/>
                <a:cs typeface="Source Sans Pro"/>
                <a:sym typeface="Source Sans Pro"/>
              </a:defRPr>
            </a:lvl2pPr>
            <a:lvl3pPr lvl="2">
              <a:spcBef>
                <a:spcPts val="480"/>
              </a:spcBef>
              <a:buClr>
                <a:srgbClr val="00BEF2"/>
              </a:buClr>
              <a:buSzPct val="100000"/>
              <a:buFont typeface="Source Sans Pro"/>
              <a:buChar char="»"/>
              <a:defRPr sz="2400">
                <a:solidFill>
                  <a:srgbClr val="25516C"/>
                </a:solidFill>
                <a:latin typeface="Source Sans Pro"/>
                <a:ea typeface="Source Sans Pro"/>
                <a:cs typeface="Source Sans Pro"/>
                <a:sym typeface="Source Sans Pro"/>
              </a:defRPr>
            </a:lvl3pPr>
            <a:lvl4pPr lvl="3">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4pPr>
            <a:lvl5pPr lvl="4">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5pPr>
            <a:lvl6pPr lvl="5">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6pPr>
            <a:lvl7pPr lvl="6">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7pPr>
            <a:lvl8pPr lvl="7">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8pPr>
            <a:lvl9pPr lvl="8">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9pPr>
          </a:lstStyle>
          <a:p>
            <a:endParaRPr dirty="0"/>
          </a:p>
        </p:txBody>
      </p:sp>
      <p:sp>
        <p:nvSpPr>
          <p:cNvPr id="8" name="Shape 8"/>
          <p:cNvSpPr txBox="1">
            <a:spLocks noGrp="1"/>
          </p:cNvSpPr>
          <p:nvPr>
            <p:ph type="sldNum" idx="12"/>
          </p:nvPr>
        </p:nvSpPr>
        <p:spPr>
          <a:xfrm>
            <a:off x="7766425" y="648725"/>
            <a:ext cx="548700" cy="671399"/>
          </a:xfrm>
          <a:prstGeom prst="rect">
            <a:avLst/>
          </a:prstGeom>
          <a:noFill/>
          <a:ln>
            <a:noFill/>
          </a:ln>
        </p:spPr>
        <p:txBody>
          <a:bodyPr lIns="91425" tIns="91425" rIns="91425" bIns="91425" anchor="b" anchorCtr="0">
            <a:noAutofit/>
          </a:bodyPr>
          <a:lstStyle/>
          <a:p>
            <a:pPr lvl="0" algn="r">
              <a:spcBef>
                <a:spcPts val="0"/>
              </a:spcBef>
              <a:buNone/>
            </a:pPr>
            <a:fld id="{00000000-1234-1234-1234-123412341234}" type="slidenum">
              <a:rPr lang="en" sz="1200">
                <a:solidFill>
                  <a:srgbClr val="FFFFFF"/>
                </a:solidFill>
                <a:latin typeface="Montserrat"/>
                <a:ea typeface="Montserrat"/>
                <a:cs typeface="Montserrat"/>
                <a:sym typeface="Montserrat"/>
              </a:rPr>
              <a:pPr lvl="0" algn="r">
                <a:spcBef>
                  <a:spcPts val="0"/>
                </a:spcBef>
                <a:buNone/>
              </a:pPr>
              <a:t>‹#›</a:t>
            </a:fld>
            <a:endParaRPr lang="en" sz="1200">
              <a:solidFill>
                <a:srgbClr val="FFFFFF"/>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Lst>
  <mc:AlternateContent xmlns:mc="http://schemas.openxmlformats.org/markup-compatibility/2006">
    <mc:Choice xmlns:p14="http://schemas.microsoft.com/office/powerpoint/2010/main" xmlns="" Requires="p14">
      <p:transition p14:dur="10"/>
    </mc:Choice>
    <mc:Fallback>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4" name="Shape 113"/>
          <p:cNvSpPr txBox="1">
            <a:spLocks/>
          </p:cNvSpPr>
          <p:nvPr/>
        </p:nvSpPr>
        <p:spPr>
          <a:xfrm>
            <a:off x="1010200" y="742244"/>
            <a:ext cx="7131300" cy="671400"/>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endParaRPr lang="tr-TR" dirty="0"/>
          </a:p>
        </p:txBody>
      </p:sp>
      <p:pic>
        <p:nvPicPr>
          <p:cNvPr id="12" name="Resim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8489" y="788365"/>
            <a:ext cx="1618328" cy="760526"/>
          </a:xfrm>
          <a:prstGeom prst="rect">
            <a:avLst/>
          </a:prstGeom>
          <a:effectLst>
            <a:outerShdw blurRad="50800" dist="38100" dir="5400000" algn="t" rotWithShape="0">
              <a:prstClr val="black">
                <a:alpha val="40000"/>
              </a:prstClr>
            </a:outerShdw>
          </a:effectLst>
        </p:spPr>
      </p:pic>
      <p:sp>
        <p:nvSpPr>
          <p:cNvPr id="2" name="Dikdörtgen 1"/>
          <p:cNvSpPr/>
          <p:nvPr/>
        </p:nvSpPr>
        <p:spPr>
          <a:xfrm>
            <a:off x="3763434" y="742244"/>
            <a:ext cx="1625600" cy="513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3480392" y="3150316"/>
            <a:ext cx="2112334" cy="1061829"/>
          </a:xfrm>
          <a:prstGeom prst="rect">
            <a:avLst/>
          </a:prstGeom>
          <a:noFill/>
        </p:spPr>
        <p:txBody>
          <a:bodyPr wrap="square" rtlCol="0">
            <a:spAutoFit/>
          </a:bodyPr>
          <a:lstStyle/>
          <a:p>
            <a:pPr algn="ctr"/>
            <a:r>
              <a:rPr lang="tr-TR" sz="1600" b="1" dirty="0" smtClean="0">
                <a:solidFill>
                  <a:schemeClr val="bg1"/>
                </a:solidFill>
              </a:rPr>
              <a:t>Rafet DİLMEN</a:t>
            </a:r>
          </a:p>
          <a:p>
            <a:pPr>
              <a:spcBef>
                <a:spcPts val="600"/>
              </a:spcBef>
              <a:spcAft>
                <a:spcPts val="600"/>
              </a:spcAft>
            </a:pPr>
            <a:r>
              <a:rPr lang="tr-TR" sz="1600" dirty="0" smtClean="0">
                <a:solidFill>
                  <a:schemeClr val="bg1"/>
                </a:solidFill>
              </a:rPr>
              <a:t>  Başkan Yardımcısı </a:t>
            </a:r>
          </a:p>
          <a:p>
            <a:pPr algn="ctr">
              <a:spcBef>
                <a:spcPts val="600"/>
              </a:spcBef>
              <a:spcAft>
                <a:spcPts val="600"/>
              </a:spcAft>
            </a:pPr>
            <a:r>
              <a:rPr lang="tr-TR" sz="1600" dirty="0" smtClean="0">
                <a:solidFill>
                  <a:schemeClr val="bg1"/>
                </a:solidFill>
              </a:rPr>
              <a:t>Mayıs, 2017</a:t>
            </a:r>
            <a:endParaRPr lang="tr-TR" sz="1600" dirty="0">
              <a:solidFill>
                <a:schemeClr val="bg1"/>
              </a:solidFill>
            </a:endParaRPr>
          </a:p>
        </p:txBody>
      </p:sp>
      <p:sp>
        <p:nvSpPr>
          <p:cNvPr id="5" name="Metin kutusu 4"/>
          <p:cNvSpPr txBox="1"/>
          <p:nvPr/>
        </p:nvSpPr>
        <p:spPr>
          <a:xfrm>
            <a:off x="1364073" y="1928037"/>
            <a:ext cx="6423553" cy="707886"/>
          </a:xfrm>
          <a:prstGeom prst="rect">
            <a:avLst/>
          </a:prstGeom>
          <a:noFill/>
        </p:spPr>
        <p:txBody>
          <a:bodyPr wrap="none" rtlCol="0">
            <a:spAutoFit/>
          </a:bodyPr>
          <a:lstStyle/>
          <a:p>
            <a:pPr algn="ctr"/>
            <a:r>
              <a:rPr lang="tr-TR" sz="2000" b="1" dirty="0" smtClean="0">
                <a:solidFill>
                  <a:schemeClr val="bg1"/>
                </a:solidFill>
              </a:rPr>
              <a:t>BDY DEĞİŞİKLİK TASLAĞI </a:t>
            </a:r>
          </a:p>
          <a:p>
            <a:r>
              <a:rPr lang="tr-TR" sz="2000" b="1" dirty="0" smtClean="0">
                <a:solidFill>
                  <a:schemeClr val="bg1"/>
                </a:solidFill>
              </a:rPr>
              <a:t>KURUL KARARLARI ile YAPILAN DÜZENLEMELER</a:t>
            </a:r>
            <a:endParaRPr lang="tr-TR" sz="2000" b="1" dirty="0">
              <a:solidFill>
                <a:schemeClr val="bg1"/>
              </a:solidFill>
            </a:endParaRPr>
          </a:p>
        </p:txBody>
      </p:sp>
    </p:spTree>
    <p:extLst>
      <p:ext uri="{BB962C8B-B14F-4D97-AF65-F5344CB8AC3E}">
        <p14:creationId xmlns:p14="http://schemas.microsoft.com/office/powerpoint/2010/main" xmlns="" val="405592986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Denetçi Seçimi</a:t>
            </a:r>
            <a:endParaRPr lang="tr-TR" dirty="0"/>
          </a:p>
        </p:txBody>
      </p:sp>
      <p:sp>
        <p:nvSpPr>
          <p:cNvPr id="3" name="Metin Yer Tutucusu 2"/>
          <p:cNvSpPr>
            <a:spLocks noGrp="1"/>
          </p:cNvSpPr>
          <p:nvPr>
            <p:ph type="body" idx="1"/>
          </p:nvPr>
        </p:nvSpPr>
        <p:spPr/>
        <p:txBody>
          <a:bodyPr/>
          <a:lstStyle/>
          <a:p>
            <a:pPr marL="285750" indent="-285750">
              <a:buFont typeface="Wingdings" panose="05000000000000000000" pitchFamily="2" charset="2"/>
              <a:buChar char="ü"/>
            </a:pPr>
            <a:r>
              <a:rPr lang="tr-TR" dirty="0" smtClean="0"/>
              <a:t>Öte yandan, faaliyet dönemi içerisinde denetçi seçilmemesinin bir hukuki yaptırıma bağlanmadığı,</a:t>
            </a:r>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r>
              <a:rPr lang="tr-TR" dirty="0" smtClean="0"/>
              <a:t>Faaliyet döneminden sonra genel kurul tarafından denetçi seçilmesinin hükümsüz olduğuna dair Kanunda bir hüküm bulunmadığı,</a:t>
            </a:r>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r>
              <a:rPr lang="tr-TR" dirty="0" smtClean="0"/>
              <a:t>Bazı istisnalar dışında denetçi seçiminin genel kurulun devredilemez görev ve yetkileri arasında olduğu,</a:t>
            </a:r>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r>
              <a:rPr lang="tr-TR" dirty="0" smtClean="0"/>
              <a:t>TTK 399 uncu madde hükmünün genel kurulun faaliyet döneminden sonra geçmiş yılın denetçisini hiçbir surette seçemeyeceği anlamına gelmeyeceği,</a:t>
            </a:r>
          </a:p>
          <a:p>
            <a:pPr marL="285750" indent="-285750">
              <a:buFont typeface="Wingdings" panose="05000000000000000000" pitchFamily="2" charset="2"/>
              <a:buChar char="ü"/>
            </a:pPr>
            <a:r>
              <a:rPr lang="tr-TR" dirty="0" smtClean="0"/>
              <a:t>Yönünde de görüşler bulunmaktadır.</a:t>
            </a:r>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10</a:t>
            </a:fld>
            <a:endParaRPr lang="en" dirty="0"/>
          </a:p>
        </p:txBody>
      </p:sp>
    </p:spTree>
    <p:extLst>
      <p:ext uri="{BB962C8B-B14F-4D97-AF65-F5344CB8AC3E}">
        <p14:creationId xmlns:p14="http://schemas.microsoft.com/office/powerpoint/2010/main" xmlns="" val="10636338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Denetçi Seçimi – Kurul Kararı</a:t>
            </a: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11</a:t>
            </a:fld>
            <a:endParaRPr lang="en"/>
          </a:p>
        </p:txBody>
      </p:sp>
      <p:sp>
        <p:nvSpPr>
          <p:cNvPr id="6" name="Metin Yer Tutucusu 4"/>
          <p:cNvSpPr txBox="1">
            <a:spLocks/>
          </p:cNvSpPr>
          <p:nvPr/>
        </p:nvSpPr>
        <p:spPr>
          <a:xfrm>
            <a:off x="1010200" y="1320124"/>
            <a:ext cx="7131300" cy="320067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EF2"/>
              </a:buClr>
              <a:buSzPct val="100000"/>
              <a:buFont typeface="Source Sans Pro"/>
              <a:buChar char="»"/>
              <a:defRPr sz="1600" b="0" i="0" u="none" strike="noStrike" cap="none">
                <a:solidFill>
                  <a:srgbClr val="25516C"/>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9pPr>
          </a:lstStyle>
          <a:p>
            <a:pPr marL="285750" indent="-285750" algn="just">
              <a:buFont typeface="Wingdings" panose="05000000000000000000" pitchFamily="2" charset="2"/>
              <a:buChar char="ü"/>
            </a:pPr>
            <a:r>
              <a:rPr lang="tr-TR" dirty="0"/>
              <a:t>Faaliyet dönemi </a:t>
            </a:r>
            <a:r>
              <a:rPr lang="tr-TR" b="1" dirty="0"/>
              <a:t>geçmiş olmasına rağmen</a:t>
            </a:r>
            <a:r>
              <a:rPr lang="tr-TR" dirty="0"/>
              <a:t> genel kurul tarafından </a:t>
            </a:r>
            <a:r>
              <a:rPr lang="tr-TR" b="1" dirty="0"/>
              <a:t>geçmiş yılın denetçisi seçilebilir</a:t>
            </a:r>
            <a:r>
              <a:rPr lang="tr-TR" b="1" dirty="0" smtClean="0"/>
              <a:t>.</a:t>
            </a:r>
          </a:p>
          <a:p>
            <a:pPr marL="342900" indent="-342900" algn="just">
              <a:buFont typeface="+mj-lt"/>
              <a:buAutoNum type="arabicPeriod"/>
            </a:pPr>
            <a:endParaRPr lang="tr-TR" b="1" dirty="0"/>
          </a:p>
          <a:p>
            <a:pPr marL="285750" indent="-285750" algn="just">
              <a:buFont typeface="Wingdings" panose="05000000000000000000" pitchFamily="2" charset="2"/>
              <a:buChar char="ü"/>
            </a:pPr>
            <a:r>
              <a:rPr lang="tr-TR" b="1" dirty="0" smtClean="0"/>
              <a:t>Genel </a:t>
            </a:r>
            <a:r>
              <a:rPr lang="tr-TR" b="1" dirty="0"/>
              <a:t>kurulun faaliyet dönemi içinde veya faaliyet döneminden sonra denetçiyi seçmemesi halinde,  </a:t>
            </a:r>
            <a:r>
              <a:rPr lang="tr-TR" dirty="0"/>
              <a:t>399 uncu maddenin altıncı fıkrasına göre yönetim kurulunun, her yönetim kurulu üyesinin veya herhangi bir pay sahibinin şirketin merkezinin bulunduğu yerdeki </a:t>
            </a:r>
            <a:r>
              <a:rPr lang="tr-TR" b="1" dirty="0"/>
              <a:t>asliye ticaret mahkemesine denetçi atanma davası </a:t>
            </a:r>
            <a:r>
              <a:rPr lang="tr-TR" b="1" dirty="0" smtClean="0"/>
              <a:t>açabilir</a:t>
            </a:r>
            <a:r>
              <a:rPr lang="tr-TR" dirty="0" smtClean="0"/>
              <a:t>.</a:t>
            </a:r>
            <a:endParaRPr lang="tr-TR" dirty="0"/>
          </a:p>
          <a:p>
            <a:pPr marL="342900" indent="-342900" algn="just">
              <a:buFont typeface="+mj-lt"/>
              <a:buAutoNum type="arabicPeriod"/>
            </a:pPr>
            <a:endParaRPr lang="tr-TR" dirty="0"/>
          </a:p>
          <a:p>
            <a:pPr marL="285750" indent="-285750" algn="just">
              <a:buFont typeface="Wingdings" panose="05000000000000000000" pitchFamily="2" charset="2"/>
              <a:buChar char="ü"/>
            </a:pPr>
            <a:r>
              <a:rPr lang="tr-TR" dirty="0" smtClean="0"/>
              <a:t>Ancak </a:t>
            </a:r>
            <a:r>
              <a:rPr lang="tr-TR" b="1" dirty="0" smtClean="0"/>
              <a:t>her </a:t>
            </a:r>
            <a:r>
              <a:rPr lang="tr-TR" b="1" dirty="0"/>
              <a:t>iki durumda </a:t>
            </a:r>
            <a:r>
              <a:rPr lang="tr-TR" dirty="0"/>
              <a:t>da faaliyet dönemi içinde denetçi seçilmemesinden dolayı yönetim kurulunun sorumluluğunu ortadan </a:t>
            </a:r>
            <a:r>
              <a:rPr lang="tr-TR" b="1" dirty="0" smtClean="0"/>
              <a:t>kaldırmaz.</a:t>
            </a:r>
            <a:endParaRPr lang="tr-TR" dirty="0"/>
          </a:p>
        </p:txBody>
      </p:sp>
    </p:spTree>
    <p:extLst>
      <p:ext uri="{BB962C8B-B14F-4D97-AF65-F5344CB8AC3E}">
        <p14:creationId xmlns:p14="http://schemas.microsoft.com/office/powerpoint/2010/main" xmlns="" val="39190786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Rotasyon Uygulaması: TTK - BDY</a:t>
            </a:r>
            <a:endParaRPr lang="tr-TR" dirty="0"/>
          </a:p>
        </p:txBody>
      </p:sp>
      <p:sp>
        <p:nvSpPr>
          <p:cNvPr id="3" name="Metin Yer Tutucusu 2"/>
          <p:cNvSpPr>
            <a:spLocks noGrp="1"/>
          </p:cNvSpPr>
          <p:nvPr>
            <p:ph type="body" idx="1"/>
          </p:nvPr>
        </p:nvSpPr>
        <p:spPr/>
        <p:txBody>
          <a:bodyPr/>
          <a:lstStyle/>
          <a:p>
            <a:endParaRPr lang="tr-TR" dirty="0" smtClean="0"/>
          </a:p>
          <a:p>
            <a:pPr marL="285750" indent="-285750">
              <a:buFont typeface="Wingdings" panose="05000000000000000000" pitchFamily="2" charset="2"/>
              <a:buChar char="ü"/>
            </a:pPr>
            <a:r>
              <a:rPr lang="tr-TR" dirty="0" smtClean="0"/>
              <a:t>TTK 400/2 maddesi: On yıl içinde aynı şirket için toplam yedi yıl denetçi olarak seçilen denetçi üç yıl geçmedikçe denetçi olarak yeniden seçilemez.</a:t>
            </a:r>
          </a:p>
          <a:p>
            <a:endParaRPr lang="tr-TR" dirty="0"/>
          </a:p>
          <a:p>
            <a:pPr marL="285750" indent="-285750">
              <a:buFont typeface="Wingdings" panose="05000000000000000000" pitchFamily="2" charset="2"/>
              <a:buChar char="ü"/>
            </a:pPr>
            <a:r>
              <a:rPr lang="tr-TR" dirty="0" smtClean="0"/>
              <a:t>BDY 26/1-ç maddesi: Üç yıl geçmedikçe; denetim kuruluşları son on yılda yedi yıl denetim çalışması yürüttükleri işletmelere ilişkin denetimleri üstlenemezler.</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12</a:t>
            </a:fld>
            <a:endParaRPr lang="en" dirty="0"/>
          </a:p>
        </p:txBody>
      </p:sp>
    </p:spTree>
    <p:extLst>
      <p:ext uri="{BB962C8B-B14F-4D97-AF65-F5344CB8AC3E}">
        <p14:creationId xmlns:p14="http://schemas.microsoft.com/office/powerpoint/2010/main" xmlns="" val="389323883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010200" y="648725"/>
            <a:ext cx="7131300" cy="490758"/>
          </a:xfrm>
        </p:spPr>
        <p:txBody>
          <a:bodyPr/>
          <a:lstStyle/>
          <a:p>
            <a:r>
              <a:rPr lang="tr-TR" dirty="0" smtClean="0"/>
              <a:t>Rotasyon Uygulaması - Kurul Kararı</a:t>
            </a: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13</a:t>
            </a:fld>
            <a:endParaRPr lang="en"/>
          </a:p>
        </p:txBody>
      </p:sp>
      <p:sp>
        <p:nvSpPr>
          <p:cNvPr id="6" name="Metin Yer Tutucusu 4"/>
          <p:cNvSpPr txBox="1">
            <a:spLocks/>
          </p:cNvSpPr>
          <p:nvPr/>
        </p:nvSpPr>
        <p:spPr>
          <a:xfrm>
            <a:off x="936536" y="1244487"/>
            <a:ext cx="7204964" cy="4004017"/>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EF2"/>
              </a:buClr>
              <a:buSzPct val="100000"/>
              <a:buFont typeface="Source Sans Pro"/>
              <a:buChar char="»"/>
              <a:defRPr sz="1600" b="0" i="0" u="none" strike="noStrike" cap="none">
                <a:solidFill>
                  <a:srgbClr val="25516C"/>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9pPr>
          </a:lstStyle>
          <a:p>
            <a:pPr marL="285750" indent="-285750" algn="just">
              <a:buFont typeface="Wingdings" panose="05000000000000000000" pitchFamily="2" charset="2"/>
              <a:buChar char="ü"/>
            </a:pPr>
            <a:r>
              <a:rPr lang="tr-TR" dirty="0"/>
              <a:t>Son </a:t>
            </a:r>
            <a:r>
              <a:rPr lang="tr-TR" b="1" dirty="0"/>
              <a:t>on yıl içerisinde yedi yıl bir şirketin denetimini üstlenen </a:t>
            </a:r>
            <a:r>
              <a:rPr lang="tr-TR" dirty="0"/>
              <a:t>bağımsız denetim kuruluşunun, </a:t>
            </a:r>
            <a:endParaRPr lang="tr-TR" dirty="0" smtClean="0"/>
          </a:p>
          <a:p>
            <a:pPr marL="285750" indent="-285750" algn="just">
              <a:buFont typeface="Wingdings" panose="05000000000000000000" pitchFamily="2" charset="2"/>
              <a:buChar char="ü"/>
            </a:pPr>
            <a:endParaRPr lang="tr-TR" dirty="0"/>
          </a:p>
          <a:p>
            <a:pPr marL="623888" indent="-285750" algn="just">
              <a:buFont typeface="Wingdings" panose="05000000000000000000" pitchFamily="2" charset="2"/>
              <a:buChar char="ü"/>
            </a:pPr>
            <a:r>
              <a:rPr lang="tr-TR" dirty="0"/>
              <a:t>yedi yıllık denetim süresinin hemen ardından denetime zorunlu olarak üç yıl kesintisiz ara vermesi, </a:t>
            </a:r>
          </a:p>
          <a:p>
            <a:pPr marL="623888" indent="-285750" algn="just">
              <a:buFont typeface="Wingdings" panose="05000000000000000000" pitchFamily="2" charset="2"/>
              <a:buChar char="ü"/>
            </a:pPr>
            <a:r>
              <a:rPr lang="tr-TR" dirty="0"/>
              <a:t>sonraki rotasyon süresi hesaplanırken verilen aranın ve aradan önceki denetim süresinin hesaplamaya katılmaması ve</a:t>
            </a:r>
          </a:p>
          <a:p>
            <a:pPr marL="623888" indent="-285750" algn="just">
              <a:buFont typeface="Wingdings" panose="05000000000000000000" pitchFamily="2" charset="2"/>
              <a:buChar char="ü"/>
            </a:pPr>
            <a:r>
              <a:rPr lang="tr-TR" dirty="0"/>
              <a:t> üç yıllık kesintisiz arayı takip eden on yıl içinde yedi yıl denetim yapabilme süresinin tekrar başlatılması, </a:t>
            </a:r>
          </a:p>
          <a:p>
            <a:pPr algn="just">
              <a:buNone/>
            </a:pPr>
            <a:r>
              <a:rPr lang="tr-TR" sz="1400" dirty="0" smtClean="0"/>
              <a:t>Örnek 1:</a:t>
            </a:r>
            <a:endParaRPr lang="tr-TR" sz="1400" dirty="0"/>
          </a:p>
        </p:txBody>
      </p:sp>
      <p:graphicFrame>
        <p:nvGraphicFramePr>
          <p:cNvPr id="2" name="Tablo 1"/>
          <p:cNvGraphicFramePr>
            <a:graphicFrameLocks noGrp="1"/>
          </p:cNvGraphicFramePr>
          <p:nvPr>
            <p:extLst/>
          </p:nvPr>
        </p:nvGraphicFramePr>
        <p:xfrm>
          <a:off x="1694083" y="3655912"/>
          <a:ext cx="6273800" cy="783019"/>
        </p:xfrm>
        <a:graphic>
          <a:graphicData uri="http://schemas.openxmlformats.org/drawingml/2006/table">
            <a:tbl>
              <a:tblPr firstRow="1" firstCol="1" bandRow="1"/>
              <a:tblGrid>
                <a:gridCol w="394970">
                  <a:extLst>
                    <a:ext uri="{9D8B030D-6E8A-4147-A177-3AD203B41FA5}">
                      <a16:colId xmlns:a16="http://schemas.microsoft.com/office/drawing/2014/main" xmlns="" val="20000"/>
                    </a:ext>
                  </a:extLst>
                </a:gridCol>
                <a:gridCol w="391160">
                  <a:extLst>
                    <a:ext uri="{9D8B030D-6E8A-4147-A177-3AD203B41FA5}">
                      <a16:colId xmlns:a16="http://schemas.microsoft.com/office/drawing/2014/main" xmlns="" val="20001"/>
                    </a:ext>
                  </a:extLst>
                </a:gridCol>
                <a:gridCol w="391160">
                  <a:extLst>
                    <a:ext uri="{9D8B030D-6E8A-4147-A177-3AD203B41FA5}">
                      <a16:colId xmlns:a16="http://schemas.microsoft.com/office/drawing/2014/main" xmlns="" val="20002"/>
                    </a:ext>
                  </a:extLst>
                </a:gridCol>
                <a:gridCol w="391160">
                  <a:extLst>
                    <a:ext uri="{9D8B030D-6E8A-4147-A177-3AD203B41FA5}">
                      <a16:colId xmlns:a16="http://schemas.microsoft.com/office/drawing/2014/main" xmlns="" val="20003"/>
                    </a:ext>
                  </a:extLst>
                </a:gridCol>
                <a:gridCol w="391160">
                  <a:extLst>
                    <a:ext uri="{9D8B030D-6E8A-4147-A177-3AD203B41FA5}">
                      <a16:colId xmlns:a16="http://schemas.microsoft.com/office/drawing/2014/main" xmlns="" val="20004"/>
                    </a:ext>
                  </a:extLst>
                </a:gridCol>
                <a:gridCol w="391160">
                  <a:extLst>
                    <a:ext uri="{9D8B030D-6E8A-4147-A177-3AD203B41FA5}">
                      <a16:colId xmlns:a16="http://schemas.microsoft.com/office/drawing/2014/main" xmlns="" val="20005"/>
                    </a:ext>
                  </a:extLst>
                </a:gridCol>
                <a:gridCol w="391160">
                  <a:extLst>
                    <a:ext uri="{9D8B030D-6E8A-4147-A177-3AD203B41FA5}">
                      <a16:colId xmlns:a16="http://schemas.microsoft.com/office/drawing/2014/main" xmlns="" val="20006"/>
                    </a:ext>
                  </a:extLst>
                </a:gridCol>
                <a:gridCol w="391160">
                  <a:extLst>
                    <a:ext uri="{9D8B030D-6E8A-4147-A177-3AD203B41FA5}">
                      <a16:colId xmlns:a16="http://schemas.microsoft.com/office/drawing/2014/main" xmlns="" val="20007"/>
                    </a:ext>
                  </a:extLst>
                </a:gridCol>
                <a:gridCol w="391160">
                  <a:extLst>
                    <a:ext uri="{9D8B030D-6E8A-4147-A177-3AD203B41FA5}">
                      <a16:colId xmlns:a16="http://schemas.microsoft.com/office/drawing/2014/main" xmlns="" val="20008"/>
                    </a:ext>
                  </a:extLst>
                </a:gridCol>
                <a:gridCol w="391160">
                  <a:extLst>
                    <a:ext uri="{9D8B030D-6E8A-4147-A177-3AD203B41FA5}">
                      <a16:colId xmlns:a16="http://schemas.microsoft.com/office/drawing/2014/main" xmlns="" val="20009"/>
                    </a:ext>
                  </a:extLst>
                </a:gridCol>
                <a:gridCol w="391160">
                  <a:extLst>
                    <a:ext uri="{9D8B030D-6E8A-4147-A177-3AD203B41FA5}">
                      <a16:colId xmlns:a16="http://schemas.microsoft.com/office/drawing/2014/main" xmlns="" val="20010"/>
                    </a:ext>
                  </a:extLst>
                </a:gridCol>
                <a:gridCol w="391160">
                  <a:extLst>
                    <a:ext uri="{9D8B030D-6E8A-4147-A177-3AD203B41FA5}">
                      <a16:colId xmlns:a16="http://schemas.microsoft.com/office/drawing/2014/main" xmlns="" val="20011"/>
                    </a:ext>
                  </a:extLst>
                </a:gridCol>
                <a:gridCol w="391160">
                  <a:extLst>
                    <a:ext uri="{9D8B030D-6E8A-4147-A177-3AD203B41FA5}">
                      <a16:colId xmlns:a16="http://schemas.microsoft.com/office/drawing/2014/main" xmlns="" val="20012"/>
                    </a:ext>
                  </a:extLst>
                </a:gridCol>
                <a:gridCol w="394970">
                  <a:extLst>
                    <a:ext uri="{9D8B030D-6E8A-4147-A177-3AD203B41FA5}">
                      <a16:colId xmlns:a16="http://schemas.microsoft.com/office/drawing/2014/main" xmlns="" val="20013"/>
                    </a:ext>
                  </a:extLst>
                </a:gridCol>
                <a:gridCol w="394970">
                  <a:extLst>
                    <a:ext uri="{9D8B030D-6E8A-4147-A177-3AD203B41FA5}">
                      <a16:colId xmlns:a16="http://schemas.microsoft.com/office/drawing/2014/main" xmlns="" val="20014"/>
                    </a:ext>
                  </a:extLst>
                </a:gridCol>
                <a:gridCol w="394970">
                  <a:extLst>
                    <a:ext uri="{9D8B030D-6E8A-4147-A177-3AD203B41FA5}">
                      <a16:colId xmlns:a16="http://schemas.microsoft.com/office/drawing/2014/main" xmlns="" val="20015"/>
                    </a:ext>
                  </a:extLst>
                </a:gridCol>
              </a:tblGrid>
              <a:tr h="283135">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1.Yıl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a:t>
                      </a:r>
                      <a:endParaRPr lang="tr-TR" sz="1200" dirty="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3.</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4.</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5.</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6.</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7.</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8.</a:t>
                      </a:r>
                      <a:endParaRPr lang="tr-TR" sz="1200" dirty="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9.</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10.</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11.</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12.</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13.</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14.</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15. 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16.</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0727">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2003</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2004</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2005</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2006</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2007</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2008</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2009</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2010</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2011</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2012</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2013</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2014</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2015</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2016</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2017</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2018</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1973">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708522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Rotasyon Uygulaması - Kurul Kararı</a:t>
            </a: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14</a:t>
            </a:fld>
            <a:endParaRPr lang="en"/>
          </a:p>
        </p:txBody>
      </p:sp>
      <p:sp>
        <p:nvSpPr>
          <p:cNvPr id="6" name="Metin Yer Tutucusu 4"/>
          <p:cNvSpPr txBox="1">
            <a:spLocks/>
          </p:cNvSpPr>
          <p:nvPr/>
        </p:nvSpPr>
        <p:spPr>
          <a:xfrm>
            <a:off x="745589" y="1320124"/>
            <a:ext cx="7482724" cy="320067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EF2"/>
              </a:buClr>
              <a:buSzPct val="100000"/>
              <a:buFont typeface="Source Sans Pro"/>
              <a:buChar char="»"/>
              <a:defRPr sz="1600" b="0" i="0" u="none" strike="noStrike" cap="none">
                <a:solidFill>
                  <a:srgbClr val="25516C"/>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9pPr>
          </a:lstStyle>
          <a:p>
            <a:pPr marL="285750" indent="-285750" algn="just">
              <a:buFont typeface="Wingdings" panose="05000000000000000000" pitchFamily="2" charset="2"/>
              <a:buChar char="ü"/>
            </a:pPr>
            <a:r>
              <a:rPr lang="tr-TR" b="1" dirty="0"/>
              <a:t>2013 yılı öncesinde </a:t>
            </a:r>
            <a:r>
              <a:rPr lang="tr-TR" dirty="0"/>
              <a:t>mevzuatında öngörülen </a:t>
            </a:r>
            <a:r>
              <a:rPr lang="tr-TR" dirty="0" smtClean="0"/>
              <a:t>süre kadar (</a:t>
            </a:r>
            <a:r>
              <a:rPr lang="tr-TR" b="1" dirty="0" smtClean="0"/>
              <a:t>2 yıl) </a:t>
            </a:r>
            <a:r>
              <a:rPr lang="tr-TR" dirty="0" smtClean="0"/>
              <a:t>kesintisiz </a:t>
            </a:r>
            <a:r>
              <a:rPr lang="tr-TR" dirty="0"/>
              <a:t>ara verildiği takdirde</a:t>
            </a:r>
            <a:r>
              <a:rPr lang="tr-TR" dirty="0" smtClean="0"/>
              <a:t>:</a:t>
            </a:r>
            <a:endParaRPr lang="tr-TR" dirty="0"/>
          </a:p>
          <a:p>
            <a:pPr marL="623888" indent="-285750" algn="just">
              <a:buFont typeface="Wingdings" panose="05000000000000000000" pitchFamily="2" charset="2"/>
              <a:buChar char="ü"/>
              <a:tabLst>
                <a:tab pos="536575" algn="l"/>
              </a:tabLst>
            </a:pPr>
            <a:r>
              <a:rPr lang="tr-TR" dirty="0" smtClean="0"/>
              <a:t>müteakip </a:t>
            </a:r>
            <a:r>
              <a:rPr lang="tr-TR" dirty="0"/>
              <a:t>rotasyon süresi hesaplanırken </a:t>
            </a:r>
            <a:r>
              <a:rPr lang="tr-TR" b="1" dirty="0"/>
              <a:t>verilen aranın </a:t>
            </a:r>
            <a:r>
              <a:rPr lang="tr-TR" dirty="0"/>
              <a:t>ve aradan </a:t>
            </a:r>
            <a:r>
              <a:rPr lang="tr-TR" b="1" dirty="0"/>
              <a:t>önceki denetim süresinin</a:t>
            </a:r>
            <a:r>
              <a:rPr lang="tr-TR" dirty="0"/>
              <a:t> hesaplamaya katılmaması</a:t>
            </a:r>
            <a:r>
              <a:rPr lang="tr-TR" dirty="0" smtClean="0"/>
              <a:t>,</a:t>
            </a:r>
          </a:p>
          <a:p>
            <a:pPr marL="623888" indent="-285750" algn="just">
              <a:buFont typeface="Wingdings" panose="05000000000000000000" pitchFamily="2" charset="2"/>
              <a:buChar char="ü"/>
              <a:tabLst>
                <a:tab pos="536575" algn="l"/>
              </a:tabLst>
            </a:pPr>
            <a:endParaRPr lang="tr-TR" dirty="0"/>
          </a:p>
          <a:p>
            <a:pPr marL="623888" indent="-285750" algn="just">
              <a:buFont typeface="Wingdings" panose="05000000000000000000" pitchFamily="2" charset="2"/>
              <a:buChar char="ü"/>
              <a:tabLst>
                <a:tab pos="536575" algn="l"/>
              </a:tabLst>
            </a:pPr>
            <a:r>
              <a:rPr lang="tr-TR" dirty="0"/>
              <a:t>arayı takip eden on yıl içinde yedi yıl denetim yapabilme </a:t>
            </a:r>
            <a:r>
              <a:rPr lang="tr-TR" b="1" dirty="0"/>
              <a:t>süresinin tekrar başlatılması</a:t>
            </a:r>
            <a:r>
              <a:rPr lang="tr-TR" dirty="0" smtClean="0"/>
              <a:t>,</a:t>
            </a:r>
          </a:p>
          <a:p>
            <a:pPr marL="623888" indent="-285750" algn="just">
              <a:buFont typeface="Wingdings" panose="05000000000000000000" pitchFamily="2" charset="2"/>
              <a:buChar char="ü"/>
              <a:tabLst>
                <a:tab pos="536575" algn="l"/>
              </a:tabLst>
            </a:pPr>
            <a:endParaRPr lang="tr-TR" sz="2100" dirty="0" smtClean="0"/>
          </a:p>
          <a:p>
            <a:pPr marL="338138" algn="just">
              <a:buNone/>
              <a:tabLst>
                <a:tab pos="536575" algn="l"/>
              </a:tabLst>
            </a:pPr>
            <a:r>
              <a:rPr lang="tr-TR" sz="1400" dirty="0" smtClean="0"/>
              <a:t>Örnek 2 : </a:t>
            </a:r>
            <a:endParaRPr lang="tr-TR" sz="1400" dirty="0"/>
          </a:p>
          <a:p>
            <a:pPr marL="285750" indent="-285750" algn="just">
              <a:buFont typeface="Wingdings" panose="05000000000000000000" pitchFamily="2" charset="2"/>
              <a:buChar char="ü"/>
            </a:pPr>
            <a:endParaRPr lang="tr-TR" b="1" dirty="0" smtClean="0"/>
          </a:p>
          <a:p>
            <a:pPr marL="285750" indent="-285750" algn="just">
              <a:buFont typeface="Wingdings" panose="05000000000000000000" pitchFamily="2" charset="2"/>
              <a:buChar char="ü"/>
            </a:pPr>
            <a:endParaRPr lang="tr-TR" b="1" dirty="0" smtClean="0"/>
          </a:p>
          <a:p>
            <a:pPr marL="285750" indent="-285750" algn="just">
              <a:buFont typeface="Wingdings" panose="05000000000000000000" pitchFamily="2" charset="2"/>
              <a:buChar char="ü"/>
            </a:pPr>
            <a:endParaRPr lang="tr-TR" b="1" dirty="0"/>
          </a:p>
          <a:p>
            <a:pPr marL="285750" indent="-285750" algn="just">
              <a:buFont typeface="Wingdings" panose="05000000000000000000" pitchFamily="2" charset="2"/>
              <a:buChar char="ü"/>
            </a:pPr>
            <a:endParaRPr lang="tr-TR" b="1" dirty="0"/>
          </a:p>
          <a:p>
            <a:pPr marL="285750" indent="-285750" algn="just">
              <a:buFont typeface="Wingdings" panose="05000000000000000000" pitchFamily="2" charset="2"/>
              <a:buChar char="ü"/>
            </a:pPr>
            <a:endParaRPr lang="tr-TR" b="1" dirty="0" smtClean="0"/>
          </a:p>
          <a:p>
            <a:pPr marL="285750" indent="-285750" algn="just">
              <a:buFont typeface="Wingdings" panose="05000000000000000000" pitchFamily="2" charset="2"/>
              <a:buChar char="ü"/>
            </a:pPr>
            <a:endParaRPr lang="tr-TR" b="1" dirty="0"/>
          </a:p>
        </p:txBody>
      </p:sp>
      <p:graphicFrame>
        <p:nvGraphicFramePr>
          <p:cNvPr id="2" name="Tablo 1"/>
          <p:cNvGraphicFramePr>
            <a:graphicFrameLocks noGrp="1"/>
          </p:cNvGraphicFramePr>
          <p:nvPr>
            <p:extLst/>
          </p:nvPr>
        </p:nvGraphicFramePr>
        <p:xfrm>
          <a:off x="1954513" y="3274537"/>
          <a:ext cx="6273800" cy="783019"/>
        </p:xfrm>
        <a:graphic>
          <a:graphicData uri="http://schemas.openxmlformats.org/drawingml/2006/table">
            <a:tbl>
              <a:tblPr firstRow="1" firstCol="1" bandRow="1"/>
              <a:tblGrid>
                <a:gridCol w="394970">
                  <a:extLst>
                    <a:ext uri="{9D8B030D-6E8A-4147-A177-3AD203B41FA5}">
                      <a16:colId xmlns:a16="http://schemas.microsoft.com/office/drawing/2014/main" xmlns="" val="20000"/>
                    </a:ext>
                  </a:extLst>
                </a:gridCol>
                <a:gridCol w="391160">
                  <a:extLst>
                    <a:ext uri="{9D8B030D-6E8A-4147-A177-3AD203B41FA5}">
                      <a16:colId xmlns:a16="http://schemas.microsoft.com/office/drawing/2014/main" xmlns="" val="20001"/>
                    </a:ext>
                  </a:extLst>
                </a:gridCol>
                <a:gridCol w="391160">
                  <a:extLst>
                    <a:ext uri="{9D8B030D-6E8A-4147-A177-3AD203B41FA5}">
                      <a16:colId xmlns:a16="http://schemas.microsoft.com/office/drawing/2014/main" xmlns="" val="20002"/>
                    </a:ext>
                  </a:extLst>
                </a:gridCol>
                <a:gridCol w="391160">
                  <a:extLst>
                    <a:ext uri="{9D8B030D-6E8A-4147-A177-3AD203B41FA5}">
                      <a16:colId xmlns:a16="http://schemas.microsoft.com/office/drawing/2014/main" xmlns="" val="20003"/>
                    </a:ext>
                  </a:extLst>
                </a:gridCol>
                <a:gridCol w="391160">
                  <a:extLst>
                    <a:ext uri="{9D8B030D-6E8A-4147-A177-3AD203B41FA5}">
                      <a16:colId xmlns:a16="http://schemas.microsoft.com/office/drawing/2014/main" xmlns="" val="20004"/>
                    </a:ext>
                  </a:extLst>
                </a:gridCol>
                <a:gridCol w="391160">
                  <a:extLst>
                    <a:ext uri="{9D8B030D-6E8A-4147-A177-3AD203B41FA5}">
                      <a16:colId xmlns:a16="http://schemas.microsoft.com/office/drawing/2014/main" xmlns="" val="20005"/>
                    </a:ext>
                  </a:extLst>
                </a:gridCol>
                <a:gridCol w="391160">
                  <a:extLst>
                    <a:ext uri="{9D8B030D-6E8A-4147-A177-3AD203B41FA5}">
                      <a16:colId xmlns:a16="http://schemas.microsoft.com/office/drawing/2014/main" xmlns="" val="20006"/>
                    </a:ext>
                  </a:extLst>
                </a:gridCol>
                <a:gridCol w="391160">
                  <a:extLst>
                    <a:ext uri="{9D8B030D-6E8A-4147-A177-3AD203B41FA5}">
                      <a16:colId xmlns:a16="http://schemas.microsoft.com/office/drawing/2014/main" xmlns="" val="20007"/>
                    </a:ext>
                  </a:extLst>
                </a:gridCol>
                <a:gridCol w="391160">
                  <a:extLst>
                    <a:ext uri="{9D8B030D-6E8A-4147-A177-3AD203B41FA5}">
                      <a16:colId xmlns:a16="http://schemas.microsoft.com/office/drawing/2014/main" xmlns="" val="20008"/>
                    </a:ext>
                  </a:extLst>
                </a:gridCol>
                <a:gridCol w="391160">
                  <a:extLst>
                    <a:ext uri="{9D8B030D-6E8A-4147-A177-3AD203B41FA5}">
                      <a16:colId xmlns:a16="http://schemas.microsoft.com/office/drawing/2014/main" xmlns="" val="20009"/>
                    </a:ext>
                  </a:extLst>
                </a:gridCol>
                <a:gridCol w="391160">
                  <a:extLst>
                    <a:ext uri="{9D8B030D-6E8A-4147-A177-3AD203B41FA5}">
                      <a16:colId xmlns:a16="http://schemas.microsoft.com/office/drawing/2014/main" xmlns="" val="20010"/>
                    </a:ext>
                  </a:extLst>
                </a:gridCol>
                <a:gridCol w="391160">
                  <a:extLst>
                    <a:ext uri="{9D8B030D-6E8A-4147-A177-3AD203B41FA5}">
                      <a16:colId xmlns:a16="http://schemas.microsoft.com/office/drawing/2014/main" xmlns="" val="20011"/>
                    </a:ext>
                  </a:extLst>
                </a:gridCol>
                <a:gridCol w="391160">
                  <a:extLst>
                    <a:ext uri="{9D8B030D-6E8A-4147-A177-3AD203B41FA5}">
                      <a16:colId xmlns:a16="http://schemas.microsoft.com/office/drawing/2014/main" xmlns="" val="20012"/>
                    </a:ext>
                  </a:extLst>
                </a:gridCol>
                <a:gridCol w="394970">
                  <a:extLst>
                    <a:ext uri="{9D8B030D-6E8A-4147-A177-3AD203B41FA5}">
                      <a16:colId xmlns:a16="http://schemas.microsoft.com/office/drawing/2014/main" xmlns="" val="20013"/>
                    </a:ext>
                  </a:extLst>
                </a:gridCol>
                <a:gridCol w="394970">
                  <a:extLst>
                    <a:ext uri="{9D8B030D-6E8A-4147-A177-3AD203B41FA5}">
                      <a16:colId xmlns:a16="http://schemas.microsoft.com/office/drawing/2014/main" xmlns="" val="20014"/>
                    </a:ext>
                  </a:extLst>
                </a:gridCol>
                <a:gridCol w="394970">
                  <a:extLst>
                    <a:ext uri="{9D8B030D-6E8A-4147-A177-3AD203B41FA5}">
                      <a16:colId xmlns:a16="http://schemas.microsoft.com/office/drawing/2014/main" xmlns="" val="20015"/>
                    </a:ext>
                  </a:extLst>
                </a:gridCol>
              </a:tblGrid>
              <a:tr h="0">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1.Yıl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a:t>
                      </a:r>
                      <a:endParaRPr lang="tr-TR" sz="1200" dirty="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3.</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4.</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5.</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6.</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7.</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8.</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9.</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10.</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11.</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12.</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13.</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14.</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15. 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16.</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2005</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2006</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2007</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2008</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2009</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2010</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2011</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2012</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2013</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2014</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2015</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2016</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2017</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2018</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2019</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2020</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64586972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Rotasyon Uygulaması - Kurul Kararı</a:t>
            </a:r>
            <a:endParaRPr lang="tr-TR" dirty="0"/>
          </a:p>
        </p:txBody>
      </p:sp>
      <p:sp>
        <p:nvSpPr>
          <p:cNvPr id="3" name="Metin Yer Tutucusu 2"/>
          <p:cNvSpPr>
            <a:spLocks noGrp="1"/>
          </p:cNvSpPr>
          <p:nvPr>
            <p:ph type="body" idx="1"/>
          </p:nvPr>
        </p:nvSpPr>
        <p:spPr/>
        <p:txBody>
          <a:bodyPr/>
          <a:lstStyle/>
          <a:p>
            <a:pPr marL="285750" indent="-285750">
              <a:buFont typeface="Wingdings" panose="05000000000000000000" pitchFamily="2" charset="2"/>
              <a:buChar char="ü"/>
            </a:pPr>
            <a:r>
              <a:rPr lang="tr-TR" b="1" dirty="0" smtClean="0"/>
              <a:t> </a:t>
            </a:r>
            <a:r>
              <a:rPr lang="tr-TR" sz="1400" b="1" dirty="0" smtClean="0"/>
              <a:t>Araların </a:t>
            </a:r>
            <a:r>
              <a:rPr lang="tr-TR" sz="1400" b="1" dirty="0" smtClean="0"/>
              <a:t>kesintili olduğu </a:t>
            </a:r>
            <a:r>
              <a:rPr lang="tr-TR" sz="1400" b="1" dirty="0" smtClean="0"/>
              <a:t>durumda </a:t>
            </a:r>
            <a:r>
              <a:rPr lang="tr-TR" sz="1400" dirty="0" smtClean="0"/>
              <a:t>geriye dönük on yıla bakılması, aynı şirkete toplam yedi yıl denetim hizmeti verilmişse, </a:t>
            </a:r>
            <a:r>
              <a:rPr lang="tr-TR" sz="1400" b="1" dirty="0" smtClean="0"/>
              <a:t>üç yıl kesintisiz ara verilmesi,</a:t>
            </a:r>
          </a:p>
          <a:p>
            <a:pPr marL="285750" indent="-285750">
              <a:buFont typeface="Wingdings" panose="05000000000000000000" pitchFamily="2" charset="2"/>
              <a:buChar char="ü"/>
            </a:pPr>
            <a:endParaRPr lang="tr-TR" sz="1400" b="1" dirty="0"/>
          </a:p>
          <a:p>
            <a:pPr>
              <a:buNone/>
            </a:pPr>
            <a:r>
              <a:rPr lang="tr-TR" sz="1400" dirty="0" smtClean="0"/>
              <a:t>Örnek 3 :</a:t>
            </a:r>
            <a:r>
              <a:rPr lang="tr-TR" sz="1400" b="1" dirty="0" smtClean="0"/>
              <a:t> </a:t>
            </a:r>
          </a:p>
          <a:p>
            <a:pPr>
              <a:buNone/>
            </a:pPr>
            <a:endParaRPr lang="tr-TR" sz="1400" b="1" dirty="0" smtClean="0"/>
          </a:p>
          <a:p>
            <a:pPr>
              <a:buNone/>
            </a:pPr>
            <a:endParaRPr lang="tr-TR" sz="1400" b="1" dirty="0" smtClean="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15</a:t>
            </a:fld>
            <a:endParaRPr lang="en" dirty="0"/>
          </a:p>
        </p:txBody>
      </p:sp>
      <p:graphicFrame>
        <p:nvGraphicFramePr>
          <p:cNvPr id="5" name="Tablo 4"/>
          <p:cNvGraphicFramePr>
            <a:graphicFrameLocks noGrp="1"/>
          </p:cNvGraphicFramePr>
          <p:nvPr>
            <p:extLst>
              <p:ext uri="{D42A27DB-BD31-4B8C-83A1-F6EECF244321}">
                <p14:modId xmlns:p14="http://schemas.microsoft.com/office/powerpoint/2010/main" xmlns="" val="959431784"/>
              </p:ext>
            </p:extLst>
          </p:nvPr>
        </p:nvGraphicFramePr>
        <p:xfrm>
          <a:off x="1162496" y="2502194"/>
          <a:ext cx="6840280" cy="1112875"/>
        </p:xfrm>
        <a:graphic>
          <a:graphicData uri="http://schemas.openxmlformats.org/drawingml/2006/table">
            <a:tbl>
              <a:tblPr firstRow="1" firstCol="1" bandRow="1"/>
              <a:tblGrid>
                <a:gridCol w="430633">
                  <a:extLst>
                    <a:ext uri="{9D8B030D-6E8A-4147-A177-3AD203B41FA5}">
                      <a16:colId xmlns:a16="http://schemas.microsoft.com/office/drawing/2014/main" xmlns="" val="20000"/>
                    </a:ext>
                  </a:extLst>
                </a:gridCol>
                <a:gridCol w="426479">
                  <a:extLst>
                    <a:ext uri="{9D8B030D-6E8A-4147-A177-3AD203B41FA5}">
                      <a16:colId xmlns:a16="http://schemas.microsoft.com/office/drawing/2014/main" xmlns="" val="20001"/>
                    </a:ext>
                  </a:extLst>
                </a:gridCol>
                <a:gridCol w="426479">
                  <a:extLst>
                    <a:ext uri="{9D8B030D-6E8A-4147-A177-3AD203B41FA5}">
                      <a16:colId xmlns:a16="http://schemas.microsoft.com/office/drawing/2014/main" xmlns="" val="20002"/>
                    </a:ext>
                  </a:extLst>
                </a:gridCol>
                <a:gridCol w="426479">
                  <a:extLst>
                    <a:ext uri="{9D8B030D-6E8A-4147-A177-3AD203B41FA5}">
                      <a16:colId xmlns:a16="http://schemas.microsoft.com/office/drawing/2014/main" xmlns="" val="20003"/>
                    </a:ext>
                  </a:extLst>
                </a:gridCol>
                <a:gridCol w="426479">
                  <a:extLst>
                    <a:ext uri="{9D8B030D-6E8A-4147-A177-3AD203B41FA5}">
                      <a16:colId xmlns:a16="http://schemas.microsoft.com/office/drawing/2014/main" xmlns="" val="20004"/>
                    </a:ext>
                  </a:extLst>
                </a:gridCol>
                <a:gridCol w="426479">
                  <a:extLst>
                    <a:ext uri="{9D8B030D-6E8A-4147-A177-3AD203B41FA5}">
                      <a16:colId xmlns:a16="http://schemas.microsoft.com/office/drawing/2014/main" xmlns="" val="20005"/>
                    </a:ext>
                  </a:extLst>
                </a:gridCol>
                <a:gridCol w="426479">
                  <a:extLst>
                    <a:ext uri="{9D8B030D-6E8A-4147-A177-3AD203B41FA5}">
                      <a16:colId xmlns:a16="http://schemas.microsoft.com/office/drawing/2014/main" xmlns="" val="20006"/>
                    </a:ext>
                  </a:extLst>
                </a:gridCol>
                <a:gridCol w="426479">
                  <a:extLst>
                    <a:ext uri="{9D8B030D-6E8A-4147-A177-3AD203B41FA5}">
                      <a16:colId xmlns:a16="http://schemas.microsoft.com/office/drawing/2014/main" xmlns="" val="20007"/>
                    </a:ext>
                  </a:extLst>
                </a:gridCol>
                <a:gridCol w="426479">
                  <a:extLst>
                    <a:ext uri="{9D8B030D-6E8A-4147-A177-3AD203B41FA5}">
                      <a16:colId xmlns:a16="http://schemas.microsoft.com/office/drawing/2014/main" xmlns="" val="20008"/>
                    </a:ext>
                  </a:extLst>
                </a:gridCol>
                <a:gridCol w="426479">
                  <a:extLst>
                    <a:ext uri="{9D8B030D-6E8A-4147-A177-3AD203B41FA5}">
                      <a16:colId xmlns:a16="http://schemas.microsoft.com/office/drawing/2014/main" xmlns="" val="20009"/>
                    </a:ext>
                  </a:extLst>
                </a:gridCol>
                <a:gridCol w="426479">
                  <a:extLst>
                    <a:ext uri="{9D8B030D-6E8A-4147-A177-3AD203B41FA5}">
                      <a16:colId xmlns:a16="http://schemas.microsoft.com/office/drawing/2014/main" xmlns="" val="20010"/>
                    </a:ext>
                  </a:extLst>
                </a:gridCol>
                <a:gridCol w="426479">
                  <a:extLst>
                    <a:ext uri="{9D8B030D-6E8A-4147-A177-3AD203B41FA5}">
                      <a16:colId xmlns:a16="http://schemas.microsoft.com/office/drawing/2014/main" xmlns="" val="20011"/>
                    </a:ext>
                  </a:extLst>
                </a:gridCol>
                <a:gridCol w="426479">
                  <a:extLst>
                    <a:ext uri="{9D8B030D-6E8A-4147-A177-3AD203B41FA5}">
                      <a16:colId xmlns:a16="http://schemas.microsoft.com/office/drawing/2014/main" xmlns="" val="20012"/>
                    </a:ext>
                  </a:extLst>
                </a:gridCol>
                <a:gridCol w="430633">
                  <a:extLst>
                    <a:ext uri="{9D8B030D-6E8A-4147-A177-3AD203B41FA5}">
                      <a16:colId xmlns:a16="http://schemas.microsoft.com/office/drawing/2014/main" xmlns="" val="20013"/>
                    </a:ext>
                  </a:extLst>
                </a:gridCol>
                <a:gridCol w="430633">
                  <a:extLst>
                    <a:ext uri="{9D8B030D-6E8A-4147-A177-3AD203B41FA5}">
                      <a16:colId xmlns:a16="http://schemas.microsoft.com/office/drawing/2014/main" xmlns="" val="20014"/>
                    </a:ext>
                  </a:extLst>
                </a:gridCol>
                <a:gridCol w="430633">
                  <a:extLst>
                    <a:ext uri="{9D8B030D-6E8A-4147-A177-3AD203B41FA5}">
                      <a16:colId xmlns:a16="http://schemas.microsoft.com/office/drawing/2014/main" xmlns="" val="20015"/>
                    </a:ext>
                  </a:extLst>
                </a:gridCol>
              </a:tblGrid>
              <a:tr h="463525">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1.Yıl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3.</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4.</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5.</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6.</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7.</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8.</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9.</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10.</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11.</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12.</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13.</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14.</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15. 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16.</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24900">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2005</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2006</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2007</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2008</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2009</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2010</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2011</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2012</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2013</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2014</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2015</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2016</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2017</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2018</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2019</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2020</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24450">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55252378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Rotasyon Uygulaması </a:t>
            </a:r>
            <a:r>
              <a:rPr lang="tr-TR" dirty="0" smtClean="0"/>
              <a:t>- </a:t>
            </a:r>
            <a:r>
              <a:rPr lang="tr-TR" dirty="0"/>
              <a:t>Kurul Kararı</a:t>
            </a:r>
          </a:p>
        </p:txBody>
      </p:sp>
      <p:sp>
        <p:nvSpPr>
          <p:cNvPr id="3" name="Metin Yer Tutucusu 2"/>
          <p:cNvSpPr>
            <a:spLocks noGrp="1"/>
          </p:cNvSpPr>
          <p:nvPr>
            <p:ph type="body" idx="1"/>
          </p:nvPr>
        </p:nvSpPr>
        <p:spPr/>
        <p:txBody>
          <a:bodyPr/>
          <a:lstStyle/>
          <a:p>
            <a:pPr>
              <a:buNone/>
            </a:pPr>
            <a:endParaRPr lang="tr-TR" sz="1400" b="1" dirty="0" smtClean="0"/>
          </a:p>
          <a:p>
            <a:pPr marL="285750" indent="-285750">
              <a:buFont typeface="Wingdings" panose="05000000000000000000" pitchFamily="2" charset="2"/>
              <a:buChar char="ü"/>
            </a:pPr>
            <a:r>
              <a:rPr lang="tr-TR" sz="1400" b="1" dirty="0" smtClean="0"/>
              <a:t> </a:t>
            </a:r>
            <a:r>
              <a:rPr lang="tr-TR" sz="1400" dirty="0" smtClean="0"/>
              <a:t>2013 yılı ve sonrasında </a:t>
            </a:r>
            <a:r>
              <a:rPr lang="tr-TR" sz="1400" b="1" dirty="0" smtClean="0"/>
              <a:t>ihtiyari denetimlerde geçen sürelerin </a:t>
            </a:r>
            <a:r>
              <a:rPr lang="tr-TR" sz="1400" dirty="0" smtClean="0"/>
              <a:t>de rotasyon süresinin hesaplanmasında</a:t>
            </a:r>
            <a:r>
              <a:rPr lang="tr-TR" sz="1400" b="1" dirty="0" smtClean="0"/>
              <a:t> dikkate alınması</a:t>
            </a:r>
            <a:r>
              <a:rPr lang="tr-TR" sz="1400" dirty="0" smtClean="0"/>
              <a:t> gerekmektedir.</a:t>
            </a:r>
          </a:p>
          <a:p>
            <a:pPr>
              <a:buNone/>
            </a:pPr>
            <a:endParaRPr lang="tr-TR" sz="1400" dirty="0" smtClean="0"/>
          </a:p>
          <a:p>
            <a:pPr>
              <a:buNone/>
            </a:pPr>
            <a:r>
              <a:rPr lang="tr-TR" sz="1400" dirty="0" smtClean="0"/>
              <a:t>Örnek 4 :</a:t>
            </a:r>
            <a:endParaRPr lang="tr-TR" sz="1400"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16</a:t>
            </a:fld>
            <a:endParaRPr lang="en" dirty="0"/>
          </a:p>
        </p:txBody>
      </p:sp>
      <p:graphicFrame>
        <p:nvGraphicFramePr>
          <p:cNvPr id="8" name="Tablo 7"/>
          <p:cNvGraphicFramePr>
            <a:graphicFrameLocks noGrp="1"/>
          </p:cNvGraphicFramePr>
          <p:nvPr>
            <p:extLst>
              <p:ext uri="{D42A27DB-BD31-4B8C-83A1-F6EECF244321}">
                <p14:modId xmlns:p14="http://schemas.microsoft.com/office/powerpoint/2010/main" xmlns="" val="1491360488"/>
              </p:ext>
            </p:extLst>
          </p:nvPr>
        </p:nvGraphicFramePr>
        <p:xfrm>
          <a:off x="1820887" y="2592531"/>
          <a:ext cx="6273800" cy="845329"/>
        </p:xfrm>
        <a:graphic>
          <a:graphicData uri="http://schemas.openxmlformats.org/drawingml/2006/table">
            <a:tbl>
              <a:tblPr firstRow="1" firstCol="1" bandRow="1"/>
              <a:tblGrid>
                <a:gridCol w="394970">
                  <a:extLst>
                    <a:ext uri="{9D8B030D-6E8A-4147-A177-3AD203B41FA5}">
                      <a16:colId xmlns:a16="http://schemas.microsoft.com/office/drawing/2014/main" xmlns="" val="20000"/>
                    </a:ext>
                  </a:extLst>
                </a:gridCol>
                <a:gridCol w="391160">
                  <a:extLst>
                    <a:ext uri="{9D8B030D-6E8A-4147-A177-3AD203B41FA5}">
                      <a16:colId xmlns:a16="http://schemas.microsoft.com/office/drawing/2014/main" xmlns="" val="20001"/>
                    </a:ext>
                  </a:extLst>
                </a:gridCol>
                <a:gridCol w="391160">
                  <a:extLst>
                    <a:ext uri="{9D8B030D-6E8A-4147-A177-3AD203B41FA5}">
                      <a16:colId xmlns:a16="http://schemas.microsoft.com/office/drawing/2014/main" xmlns="" val="20002"/>
                    </a:ext>
                  </a:extLst>
                </a:gridCol>
                <a:gridCol w="391160">
                  <a:extLst>
                    <a:ext uri="{9D8B030D-6E8A-4147-A177-3AD203B41FA5}">
                      <a16:colId xmlns:a16="http://schemas.microsoft.com/office/drawing/2014/main" xmlns="" val="20003"/>
                    </a:ext>
                  </a:extLst>
                </a:gridCol>
                <a:gridCol w="391160">
                  <a:extLst>
                    <a:ext uri="{9D8B030D-6E8A-4147-A177-3AD203B41FA5}">
                      <a16:colId xmlns:a16="http://schemas.microsoft.com/office/drawing/2014/main" xmlns="" val="20004"/>
                    </a:ext>
                  </a:extLst>
                </a:gridCol>
                <a:gridCol w="391160">
                  <a:extLst>
                    <a:ext uri="{9D8B030D-6E8A-4147-A177-3AD203B41FA5}">
                      <a16:colId xmlns:a16="http://schemas.microsoft.com/office/drawing/2014/main" xmlns="" val="20005"/>
                    </a:ext>
                  </a:extLst>
                </a:gridCol>
                <a:gridCol w="391160">
                  <a:extLst>
                    <a:ext uri="{9D8B030D-6E8A-4147-A177-3AD203B41FA5}">
                      <a16:colId xmlns:a16="http://schemas.microsoft.com/office/drawing/2014/main" xmlns="" val="20006"/>
                    </a:ext>
                  </a:extLst>
                </a:gridCol>
                <a:gridCol w="391160">
                  <a:extLst>
                    <a:ext uri="{9D8B030D-6E8A-4147-A177-3AD203B41FA5}">
                      <a16:colId xmlns:a16="http://schemas.microsoft.com/office/drawing/2014/main" xmlns="" val="20007"/>
                    </a:ext>
                  </a:extLst>
                </a:gridCol>
                <a:gridCol w="391160">
                  <a:extLst>
                    <a:ext uri="{9D8B030D-6E8A-4147-A177-3AD203B41FA5}">
                      <a16:colId xmlns:a16="http://schemas.microsoft.com/office/drawing/2014/main" xmlns="" val="20008"/>
                    </a:ext>
                  </a:extLst>
                </a:gridCol>
                <a:gridCol w="391160">
                  <a:extLst>
                    <a:ext uri="{9D8B030D-6E8A-4147-A177-3AD203B41FA5}">
                      <a16:colId xmlns:a16="http://schemas.microsoft.com/office/drawing/2014/main" xmlns="" val="20009"/>
                    </a:ext>
                  </a:extLst>
                </a:gridCol>
                <a:gridCol w="391160">
                  <a:extLst>
                    <a:ext uri="{9D8B030D-6E8A-4147-A177-3AD203B41FA5}">
                      <a16:colId xmlns:a16="http://schemas.microsoft.com/office/drawing/2014/main" xmlns="" val="20010"/>
                    </a:ext>
                  </a:extLst>
                </a:gridCol>
                <a:gridCol w="391160">
                  <a:extLst>
                    <a:ext uri="{9D8B030D-6E8A-4147-A177-3AD203B41FA5}">
                      <a16:colId xmlns:a16="http://schemas.microsoft.com/office/drawing/2014/main" xmlns="" val="20011"/>
                    </a:ext>
                  </a:extLst>
                </a:gridCol>
                <a:gridCol w="391160">
                  <a:extLst>
                    <a:ext uri="{9D8B030D-6E8A-4147-A177-3AD203B41FA5}">
                      <a16:colId xmlns:a16="http://schemas.microsoft.com/office/drawing/2014/main" xmlns="" val="20012"/>
                    </a:ext>
                  </a:extLst>
                </a:gridCol>
                <a:gridCol w="394970">
                  <a:extLst>
                    <a:ext uri="{9D8B030D-6E8A-4147-A177-3AD203B41FA5}">
                      <a16:colId xmlns:a16="http://schemas.microsoft.com/office/drawing/2014/main" xmlns="" val="20013"/>
                    </a:ext>
                  </a:extLst>
                </a:gridCol>
                <a:gridCol w="394970">
                  <a:extLst>
                    <a:ext uri="{9D8B030D-6E8A-4147-A177-3AD203B41FA5}">
                      <a16:colId xmlns:a16="http://schemas.microsoft.com/office/drawing/2014/main" xmlns="" val="20014"/>
                    </a:ext>
                  </a:extLst>
                </a:gridCol>
                <a:gridCol w="394970">
                  <a:extLst>
                    <a:ext uri="{9D8B030D-6E8A-4147-A177-3AD203B41FA5}">
                      <a16:colId xmlns:a16="http://schemas.microsoft.com/office/drawing/2014/main" xmlns="" val="20015"/>
                    </a:ext>
                  </a:extLst>
                </a:gridCol>
              </a:tblGrid>
              <a:tr h="348015">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1.Yıl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a:t>
                      </a:r>
                      <a:endParaRPr lang="tr-TR" sz="1200" dirty="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3.</a:t>
                      </a:r>
                      <a:endParaRPr lang="tr-TR" sz="1200" dirty="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4.</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5.</a:t>
                      </a:r>
                      <a:endParaRPr lang="tr-TR" sz="1200" dirty="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6.</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7.</a:t>
                      </a:r>
                      <a:endParaRPr lang="tr-TR" sz="1200" dirty="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8.</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9.</a:t>
                      </a:r>
                      <a:endParaRPr lang="tr-TR" sz="1200" dirty="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10.</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11.</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12.</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13.</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14.</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15. 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16.</a:t>
                      </a:r>
                      <a:endParaRPr lang="tr-TR" sz="1200">
                        <a:effectLst/>
                        <a:latin typeface="Arial (W1)"/>
                        <a:ea typeface="Times New Roman" panose="02020603050405020304" pitchFamily="18" charset="0"/>
                        <a:cs typeface="Arial" panose="020B0604020202020204" pitchFamily="34" charset="0"/>
                      </a:endParaRPr>
                    </a:p>
                    <a:p>
                      <a:pPr>
                        <a:lnSpc>
                          <a:spcPct val="107000"/>
                        </a:lnSpc>
                        <a:spcAft>
                          <a:spcPts val="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Yıl</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3936">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2010</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2011</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dirty="0">
                          <a:effectLst/>
                          <a:latin typeface="Times New Roman" panose="02020603050405020304" pitchFamily="18" charset="0"/>
                          <a:ea typeface="Times New Roman" panose="02020603050405020304" pitchFamily="18" charset="0"/>
                          <a:cs typeface="Arial" panose="020B0604020202020204" pitchFamily="34" charset="0"/>
                        </a:rPr>
                        <a:t>2012</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2013</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2014</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2015</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2016</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2017</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2018</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2019</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2020</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2021</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2022</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2023</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2024</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r>
                        <a:rPr lang="tr-TR" sz="1000">
                          <a:effectLst/>
                          <a:latin typeface="Times New Roman" panose="02020603050405020304" pitchFamily="18" charset="0"/>
                          <a:ea typeface="Times New Roman" panose="02020603050405020304" pitchFamily="18" charset="0"/>
                          <a:cs typeface="Arial" panose="020B0604020202020204" pitchFamily="34" charset="0"/>
                        </a:rPr>
                        <a:t>2025</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3378">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a:effectLst/>
                          <a:latin typeface="Wingdings 2" panose="05020102010507070707" pitchFamily="18" charset="2"/>
                          <a:ea typeface="Calibri" panose="020F0502020204030204" pitchFamily="34" charset="0"/>
                          <a:cs typeface="Arial" panose="020B0604020202020204" pitchFamily="34" charset="0"/>
                        </a:rPr>
                        <a:t>P</a:t>
                      </a:r>
                      <a:endParaRPr lang="tr-TR" sz="120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X</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dirty="0">
                          <a:effectLst/>
                          <a:latin typeface="Wingdings 2" panose="05020102010507070707" pitchFamily="18" charset="2"/>
                          <a:ea typeface="Calibri" panose="020F0502020204030204" pitchFamily="34" charset="0"/>
                          <a:cs typeface="Arial" panose="020B0604020202020204" pitchFamily="34" charset="0"/>
                        </a:rPr>
                        <a:t>P</a:t>
                      </a:r>
                      <a:endParaRPr lang="tr-TR" sz="1200" dirty="0">
                        <a:effectLst/>
                        <a:latin typeface="Arial (W1)"/>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0" name="Sağ Ayraç 9"/>
          <p:cNvSpPr>
            <a:spLocks/>
          </p:cNvSpPr>
          <p:nvPr/>
        </p:nvSpPr>
        <p:spPr bwMode="auto">
          <a:xfrm rot="5400000">
            <a:off x="2888291" y="2370458"/>
            <a:ext cx="567068" cy="2701876"/>
          </a:xfrm>
          <a:prstGeom prst="rightBrace">
            <a:avLst>
              <a:gd name="adj1" fmla="val 24434"/>
              <a:gd name="adj2" fmla="val 48210"/>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5" name="Metin kutusu 14"/>
          <p:cNvSpPr txBox="1"/>
          <p:nvPr/>
        </p:nvSpPr>
        <p:spPr>
          <a:xfrm>
            <a:off x="2229891" y="4145310"/>
            <a:ext cx="1824657" cy="276999"/>
          </a:xfrm>
          <a:prstGeom prst="rect">
            <a:avLst/>
          </a:prstGeom>
          <a:noFill/>
        </p:spPr>
        <p:txBody>
          <a:bodyPr wrap="square" rtlCol="0">
            <a:spAutoFit/>
          </a:bodyPr>
          <a:lstStyle/>
          <a:p>
            <a:r>
              <a:rPr lang="tr-TR" sz="1200" dirty="0" smtClean="0">
                <a:solidFill>
                  <a:schemeClr val="accent1">
                    <a:lumMod val="75000"/>
                  </a:schemeClr>
                </a:solidFill>
              </a:rPr>
              <a:t>Zorunlu değil</a:t>
            </a:r>
            <a:endParaRPr lang="tr-TR" sz="1200" dirty="0">
              <a:solidFill>
                <a:schemeClr val="accent1">
                  <a:lumMod val="75000"/>
                </a:schemeClr>
              </a:solidFill>
            </a:endParaRPr>
          </a:p>
        </p:txBody>
      </p:sp>
      <p:sp>
        <p:nvSpPr>
          <p:cNvPr id="16" name="Sağ Ayraç 15"/>
          <p:cNvSpPr>
            <a:spLocks/>
          </p:cNvSpPr>
          <p:nvPr/>
        </p:nvSpPr>
        <p:spPr bwMode="auto">
          <a:xfrm rot="5400000">
            <a:off x="4843048" y="3160882"/>
            <a:ext cx="576853" cy="1111250"/>
          </a:xfrm>
          <a:prstGeom prst="rightBrace">
            <a:avLst>
              <a:gd name="adj1" fmla="val 10147"/>
              <a:gd name="adj2" fmla="val 53827"/>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tr-TR"/>
          </a:p>
        </p:txBody>
      </p:sp>
      <p:sp>
        <p:nvSpPr>
          <p:cNvPr id="17" name="Metin kutusu 16"/>
          <p:cNvSpPr txBox="1"/>
          <p:nvPr/>
        </p:nvSpPr>
        <p:spPr>
          <a:xfrm>
            <a:off x="4706679" y="4129024"/>
            <a:ext cx="1420448" cy="276999"/>
          </a:xfrm>
          <a:prstGeom prst="rect">
            <a:avLst/>
          </a:prstGeom>
          <a:noFill/>
        </p:spPr>
        <p:txBody>
          <a:bodyPr wrap="square" rtlCol="0">
            <a:spAutoFit/>
          </a:bodyPr>
          <a:lstStyle/>
          <a:p>
            <a:r>
              <a:rPr lang="tr-TR" sz="1200" dirty="0" smtClean="0">
                <a:solidFill>
                  <a:schemeClr val="accent1">
                    <a:lumMod val="75000"/>
                  </a:schemeClr>
                </a:solidFill>
              </a:rPr>
              <a:t>Zorunlu </a:t>
            </a:r>
            <a:endParaRPr lang="tr-TR" sz="1200" dirty="0">
              <a:solidFill>
                <a:schemeClr val="accent1">
                  <a:lumMod val="75000"/>
                </a:schemeClr>
              </a:solidFill>
            </a:endParaRPr>
          </a:p>
        </p:txBody>
      </p:sp>
    </p:spTree>
    <p:extLst>
      <p:ext uri="{BB962C8B-B14F-4D97-AF65-F5344CB8AC3E}">
        <p14:creationId xmlns:p14="http://schemas.microsoft.com/office/powerpoint/2010/main" xmlns="" val="179903581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1139200" y="645550"/>
            <a:ext cx="7358914" cy="1926300"/>
          </a:xfrm>
        </p:spPr>
        <p:txBody>
          <a:bodyPr/>
          <a:lstStyle/>
          <a:p>
            <a:pPr lvl="0"/>
            <a:r>
              <a:rPr lang="tr-TR" sz="3200" dirty="0" smtClean="0">
                <a:latin typeface="Calibri" panose="020F0502020204030204" pitchFamily="34" charset="0"/>
              </a:rPr>
              <a:t>Bağımsız Denetim Yönetmeliğinde Değişiklik Yapılmasına Dair Yönetmelik Taslağı</a:t>
            </a:r>
            <a:endParaRPr lang="tr-TR" sz="3200" dirty="0">
              <a:latin typeface="Calibri" panose="020F0502020204030204" pitchFamily="34" charset="0"/>
            </a:endParaRPr>
          </a:p>
        </p:txBody>
      </p:sp>
      <p:sp>
        <p:nvSpPr>
          <p:cNvPr id="12" name="Shape 70"/>
          <p:cNvSpPr txBox="1">
            <a:spLocks/>
          </p:cNvSpPr>
          <p:nvPr/>
        </p:nvSpPr>
        <p:spPr>
          <a:xfrm>
            <a:off x="1191451" y="2571849"/>
            <a:ext cx="5607766" cy="191524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36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9pPr>
          </a:lstStyle>
          <a:p>
            <a:endParaRPr lang="en" sz="2400" b="0" dirty="0">
              <a:solidFill>
                <a:schemeClr val="accent1">
                  <a:lumMod val="75000"/>
                </a:schemeClr>
              </a:solidFill>
            </a:endParaRPr>
          </a:p>
        </p:txBody>
      </p:sp>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85706" y="3791753"/>
            <a:ext cx="1257104" cy="590770"/>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Denetim Yapmaya Yetkililer</a:t>
            </a:r>
            <a:endParaRPr lang="tr-TR" dirty="0"/>
          </a:p>
        </p:txBody>
      </p:sp>
      <p:sp>
        <p:nvSpPr>
          <p:cNvPr id="3" name="Metin Yer Tutucusu 2"/>
          <p:cNvSpPr>
            <a:spLocks noGrp="1"/>
          </p:cNvSpPr>
          <p:nvPr>
            <p:ph type="body" idx="1"/>
          </p:nvPr>
        </p:nvSpPr>
        <p:spPr/>
        <p:txBody>
          <a:bodyPr/>
          <a:lstStyle/>
          <a:p>
            <a:pPr>
              <a:spcBef>
                <a:spcPts val="600"/>
              </a:spcBef>
              <a:spcAft>
                <a:spcPts val="600"/>
              </a:spcAft>
            </a:pPr>
            <a:endParaRPr lang="tr-TR" dirty="0" smtClean="0"/>
          </a:p>
          <a:p>
            <a:pPr marL="285750" indent="-285750">
              <a:spcBef>
                <a:spcPts val="600"/>
              </a:spcBef>
              <a:spcAft>
                <a:spcPts val="600"/>
              </a:spcAft>
              <a:buFont typeface="Wingdings" panose="05000000000000000000" pitchFamily="2" charset="2"/>
              <a:buChar char="ü"/>
            </a:pPr>
            <a:r>
              <a:rPr lang="tr-TR" dirty="0" smtClean="0"/>
              <a:t>Denetim Kuruluşu (Yetkileri çerçevesinde KAYİK dahil tüm şirketler)</a:t>
            </a:r>
          </a:p>
          <a:p>
            <a:pPr marL="285750" indent="-285750">
              <a:spcBef>
                <a:spcPts val="600"/>
              </a:spcBef>
              <a:spcAft>
                <a:spcPts val="600"/>
              </a:spcAft>
              <a:buFont typeface="Wingdings" panose="05000000000000000000" pitchFamily="2" charset="2"/>
              <a:buChar char="ü"/>
            </a:pPr>
            <a:r>
              <a:rPr lang="tr-TR" dirty="0" smtClean="0"/>
              <a:t>Denetçi (KAYİK hariç diğer şirketler)</a:t>
            </a:r>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18</a:t>
            </a:fld>
            <a:endParaRPr lang="en" dirty="0"/>
          </a:p>
        </p:txBody>
      </p:sp>
    </p:spTree>
    <p:extLst>
      <p:ext uri="{BB962C8B-B14F-4D97-AF65-F5344CB8AC3E}">
        <p14:creationId xmlns:p14="http://schemas.microsoft.com/office/powerpoint/2010/main" xmlns="" val="2808390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Serbest Bağımsız Denetçi</a:t>
            </a:r>
            <a:endParaRPr lang="tr-TR" dirty="0"/>
          </a:p>
        </p:txBody>
      </p:sp>
      <p:sp>
        <p:nvSpPr>
          <p:cNvPr id="5" name="Metin Yer Tutucusu 4"/>
          <p:cNvSpPr>
            <a:spLocks noGrp="1"/>
          </p:cNvSpPr>
          <p:nvPr>
            <p:ph type="body" idx="1"/>
          </p:nvPr>
        </p:nvSpPr>
        <p:spPr/>
        <p:txBody>
          <a:bodyPr>
            <a:normAutofit/>
          </a:bodyPr>
          <a:lstStyle/>
          <a:p>
            <a:pPr marL="285750" indent="-285750" algn="just">
              <a:buFont typeface="Wingdings" panose="05000000000000000000" pitchFamily="2" charset="2"/>
              <a:buChar char="ü"/>
            </a:pPr>
            <a:r>
              <a:rPr lang="tr-TR" sz="1600" b="1" dirty="0" smtClean="0">
                <a:solidFill>
                  <a:schemeClr val="accent1">
                    <a:lumMod val="50000"/>
                  </a:schemeClr>
                </a:solidFill>
              </a:rPr>
              <a:t>Serbest bağımsız denetçi, </a:t>
            </a:r>
            <a:r>
              <a:rPr lang="tr-TR" dirty="0">
                <a:solidFill>
                  <a:schemeClr val="accent1">
                    <a:lumMod val="50000"/>
                  </a:schemeClr>
                </a:solidFill>
              </a:rPr>
              <a:t>d</a:t>
            </a:r>
            <a:r>
              <a:rPr lang="tr-TR" sz="1600" dirty="0" smtClean="0">
                <a:solidFill>
                  <a:schemeClr val="accent1">
                    <a:lumMod val="50000"/>
                  </a:schemeClr>
                </a:solidFill>
              </a:rPr>
              <a:t>enetimi kendi nam ve hesabına üstlenebilen, sorumlu denetçi olabilme şartlarını taşıyan ve denetim raporunu imzalayan denetçidir.</a:t>
            </a:r>
          </a:p>
          <a:p>
            <a:pPr marL="269875" algn="just">
              <a:buNone/>
            </a:pPr>
            <a:endParaRPr lang="tr-TR" dirty="0"/>
          </a:p>
          <a:p>
            <a:pPr marL="269875" algn="just">
              <a:buNone/>
            </a:pP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19</a:t>
            </a:fld>
            <a:endParaRPr lang="en"/>
          </a:p>
        </p:txBody>
      </p:sp>
    </p:spTree>
    <p:extLst>
      <p:ext uri="{BB962C8B-B14F-4D97-AF65-F5344CB8AC3E}">
        <p14:creationId xmlns:p14="http://schemas.microsoft.com/office/powerpoint/2010/main" xmlns="" val="37982797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1139200" y="645550"/>
            <a:ext cx="7358914" cy="1926300"/>
          </a:xfrm>
        </p:spPr>
        <p:txBody>
          <a:bodyPr/>
          <a:lstStyle/>
          <a:p>
            <a:pPr lvl="0"/>
            <a:r>
              <a:rPr lang="tr-TR" sz="3200" dirty="0" smtClean="0">
                <a:latin typeface="Calibri" panose="020F0502020204030204" pitchFamily="34" charset="0"/>
              </a:rPr>
              <a:t>Kurul Kararları ile Yapılan </a:t>
            </a:r>
            <a:br>
              <a:rPr lang="tr-TR" sz="3200" dirty="0" smtClean="0">
                <a:latin typeface="Calibri" panose="020F0502020204030204" pitchFamily="34" charset="0"/>
              </a:rPr>
            </a:br>
            <a:r>
              <a:rPr lang="tr-TR" sz="3200" dirty="0" smtClean="0">
                <a:latin typeface="Calibri" panose="020F0502020204030204" pitchFamily="34" charset="0"/>
              </a:rPr>
              <a:t>Düzenleme ve Açıklamalar</a:t>
            </a:r>
            <a:endParaRPr lang="tr-TR" sz="3200" dirty="0">
              <a:latin typeface="Calibri" panose="020F0502020204030204" pitchFamily="34" charset="0"/>
            </a:endParaRPr>
          </a:p>
        </p:txBody>
      </p:sp>
      <p:sp>
        <p:nvSpPr>
          <p:cNvPr id="12" name="Shape 70"/>
          <p:cNvSpPr txBox="1">
            <a:spLocks/>
          </p:cNvSpPr>
          <p:nvPr/>
        </p:nvSpPr>
        <p:spPr>
          <a:xfrm>
            <a:off x="1191451" y="2571849"/>
            <a:ext cx="5607766" cy="191524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36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9pPr>
          </a:lstStyle>
          <a:p>
            <a:endParaRPr lang="en" sz="2400" b="0" dirty="0">
              <a:solidFill>
                <a:schemeClr val="accent1">
                  <a:lumMod val="75000"/>
                </a:schemeClr>
              </a:solidFill>
            </a:endParaRPr>
          </a:p>
        </p:txBody>
      </p:sp>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85706" y="3791753"/>
            <a:ext cx="1257104" cy="5907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4028195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Serbest Bağımsız Denetçinin Yetkilendirilmesi</a:t>
            </a:r>
            <a:endParaRPr lang="tr-TR" dirty="0"/>
          </a:p>
        </p:txBody>
      </p:sp>
      <p:sp>
        <p:nvSpPr>
          <p:cNvPr id="5" name="Metin Yer Tutucusu 4"/>
          <p:cNvSpPr>
            <a:spLocks noGrp="1"/>
          </p:cNvSpPr>
          <p:nvPr>
            <p:ph type="body" idx="1"/>
          </p:nvPr>
        </p:nvSpPr>
        <p:spPr>
          <a:xfrm>
            <a:off x="1010200" y="1247553"/>
            <a:ext cx="7131300" cy="3229444"/>
          </a:xfrm>
        </p:spPr>
        <p:txBody>
          <a:bodyPr>
            <a:normAutofit fontScale="92500"/>
          </a:bodyPr>
          <a:lstStyle/>
          <a:p>
            <a:pPr marL="285750" indent="-285750" algn="just">
              <a:buFont typeface="Wingdings" panose="05000000000000000000" pitchFamily="2" charset="2"/>
              <a:buChar char="ü"/>
            </a:pPr>
            <a:r>
              <a:rPr lang="tr-TR" dirty="0" smtClean="0"/>
              <a:t>Serbest </a:t>
            </a:r>
            <a:r>
              <a:rPr lang="tr-TR" dirty="0"/>
              <a:t>bağımsız denetçi olarak denetim </a:t>
            </a:r>
            <a:r>
              <a:rPr lang="tr-TR" dirty="0" smtClean="0"/>
              <a:t>faaliyetinde bulunmak için aşağıdaki şartların sağlanması gerekmektedir:</a:t>
            </a:r>
            <a:endParaRPr lang="tr-TR" dirty="0"/>
          </a:p>
          <a:p>
            <a:pPr marL="446088" algn="just">
              <a:spcAft>
                <a:spcPts val="300"/>
              </a:spcAft>
              <a:buNone/>
            </a:pPr>
            <a:r>
              <a:rPr lang="tr-TR" dirty="0" smtClean="0"/>
              <a:t>a)Başvuranın </a:t>
            </a:r>
            <a:r>
              <a:rPr lang="tr-TR" dirty="0"/>
              <a:t>sorumlu denetçi olabilme şartlarını </a:t>
            </a:r>
            <a:r>
              <a:rPr lang="tr-TR" dirty="0" smtClean="0"/>
              <a:t>karşılaması.</a:t>
            </a:r>
            <a:endParaRPr lang="tr-TR" dirty="0"/>
          </a:p>
          <a:p>
            <a:pPr marL="446088" algn="just">
              <a:spcAft>
                <a:spcPts val="300"/>
              </a:spcAft>
              <a:buNone/>
            </a:pPr>
            <a:r>
              <a:rPr lang="tr-TR" dirty="0" smtClean="0"/>
              <a:t>b)Denetim </a:t>
            </a:r>
            <a:r>
              <a:rPr lang="tr-TR" dirty="0"/>
              <a:t>kadrosunun, asgari olarak, 27 </a:t>
            </a:r>
            <a:r>
              <a:rPr lang="tr-TR" dirty="0" err="1"/>
              <a:t>nci</a:t>
            </a:r>
            <a:r>
              <a:rPr lang="tr-TR" dirty="0"/>
              <a:t> maddede </a:t>
            </a:r>
            <a:r>
              <a:rPr lang="tr-TR" dirty="0" smtClean="0"/>
              <a:t>belirtilen denetim </a:t>
            </a:r>
            <a:r>
              <a:rPr lang="tr-TR" dirty="0"/>
              <a:t>ekiplerini oluşturabilecek nitelik ve genişlikte </a:t>
            </a:r>
            <a:r>
              <a:rPr lang="tr-TR" dirty="0" smtClean="0"/>
              <a:t>olması.</a:t>
            </a:r>
            <a:endParaRPr lang="tr-TR" dirty="0"/>
          </a:p>
          <a:p>
            <a:pPr marL="446088" algn="just">
              <a:spcAft>
                <a:spcPts val="300"/>
              </a:spcAft>
              <a:buNone/>
            </a:pPr>
            <a:r>
              <a:rPr lang="tr-TR" dirty="0" smtClean="0"/>
              <a:t>c)Denetçilerin </a:t>
            </a:r>
            <a:r>
              <a:rPr lang="tr-TR" dirty="0"/>
              <a:t>tam zamanlı ve asgari bir raporlama dönemi </a:t>
            </a:r>
            <a:r>
              <a:rPr lang="tr-TR" dirty="0" smtClean="0"/>
              <a:t>için istihdam </a:t>
            </a:r>
            <a:r>
              <a:rPr lang="tr-TR" dirty="0"/>
              <a:t>edilmiş </a:t>
            </a:r>
            <a:r>
              <a:rPr lang="tr-TR" dirty="0" smtClean="0"/>
              <a:t>olması.</a:t>
            </a:r>
            <a:endParaRPr lang="tr-TR" dirty="0"/>
          </a:p>
          <a:p>
            <a:pPr marL="446088" algn="just">
              <a:spcAft>
                <a:spcPts val="300"/>
              </a:spcAft>
              <a:buNone/>
            </a:pPr>
            <a:r>
              <a:rPr lang="tr-TR" dirty="0" smtClean="0"/>
              <a:t>ç)Denetim </a:t>
            </a:r>
            <a:r>
              <a:rPr lang="tr-TR" dirty="0"/>
              <a:t>kadrosunda kendisi hariç en az bir </a:t>
            </a:r>
            <a:r>
              <a:rPr lang="tr-TR" dirty="0" smtClean="0"/>
              <a:t>sorumlu denetçinin bulunması</a:t>
            </a:r>
            <a:r>
              <a:rPr lang="tr-TR" dirty="0"/>
              <a:t>.</a:t>
            </a:r>
            <a:endParaRPr lang="tr-TR" dirty="0" smtClean="0"/>
          </a:p>
          <a:p>
            <a:pPr marL="446088" algn="just">
              <a:spcAft>
                <a:spcPts val="300"/>
              </a:spcAft>
              <a:buNone/>
            </a:pPr>
            <a:r>
              <a:rPr lang="tr-TR" dirty="0" smtClean="0"/>
              <a:t>e)Denetim </a:t>
            </a:r>
            <a:r>
              <a:rPr lang="tr-TR" dirty="0"/>
              <a:t>rehberleri dahil olmak üzere, esasları Kurumca belirlenen kalite kontrol sistemine ilişkin politika ve süreçlerini yazılı olarak oluşturmuş </a:t>
            </a:r>
            <a:r>
              <a:rPr lang="tr-TR" dirty="0" smtClean="0"/>
              <a:t>olması.</a:t>
            </a:r>
          </a:p>
          <a:p>
            <a:pPr marL="446088" algn="just">
              <a:spcAft>
                <a:spcPts val="300"/>
              </a:spcAft>
              <a:buNone/>
            </a:pPr>
            <a:endParaRPr lang="tr-TR" dirty="0"/>
          </a:p>
          <a:p>
            <a:pPr marL="269875" indent="-269875" algn="just">
              <a:buFont typeface="Wingdings" panose="05000000000000000000" pitchFamily="2" charset="2"/>
              <a:buChar char="ü"/>
            </a:pPr>
            <a:r>
              <a:rPr lang="tr-TR" b="1" dirty="0"/>
              <a:t>1/1/2018 </a:t>
            </a:r>
            <a:r>
              <a:rPr lang="tr-TR" dirty="0"/>
              <a:t>tarihinden önce üstlenilen </a:t>
            </a:r>
            <a:r>
              <a:rPr lang="tr-TR" dirty="0" smtClean="0"/>
              <a:t>denetimler için bu hüküm uygulanmayacaktır. </a:t>
            </a:r>
          </a:p>
          <a:p>
            <a:pPr marL="269875" algn="just">
              <a:spcAft>
                <a:spcPts val="300"/>
              </a:spcAft>
              <a:buNone/>
            </a:pPr>
            <a:endParaRPr lang="tr-TR" i="1" dirty="0"/>
          </a:p>
          <a:p>
            <a:pPr marL="269875" algn="just">
              <a:buNone/>
            </a:pP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20</a:t>
            </a:fld>
            <a:endParaRPr lang="en"/>
          </a:p>
        </p:txBody>
      </p:sp>
    </p:spTree>
    <p:extLst>
      <p:ext uri="{BB962C8B-B14F-4D97-AF65-F5344CB8AC3E}">
        <p14:creationId xmlns:p14="http://schemas.microsoft.com/office/powerpoint/2010/main" xmlns="" val="39117778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010200" y="648725"/>
            <a:ext cx="7204770" cy="671400"/>
          </a:xfrm>
        </p:spPr>
        <p:txBody>
          <a:bodyPr/>
          <a:lstStyle/>
          <a:p>
            <a:r>
              <a:rPr lang="tr-TR" dirty="0" smtClean="0"/>
              <a:t>Serbest Bağımsız Denetçilerin Uyacakları Diğer Hususlar</a:t>
            </a:r>
            <a:endParaRPr lang="tr-TR" dirty="0"/>
          </a:p>
        </p:txBody>
      </p:sp>
      <p:sp>
        <p:nvSpPr>
          <p:cNvPr id="5" name="Metin Yer Tutucusu 4"/>
          <p:cNvSpPr>
            <a:spLocks noGrp="1"/>
          </p:cNvSpPr>
          <p:nvPr>
            <p:ph type="body" idx="1"/>
          </p:nvPr>
        </p:nvSpPr>
        <p:spPr/>
        <p:txBody>
          <a:bodyPr>
            <a:normAutofit/>
          </a:bodyPr>
          <a:lstStyle/>
          <a:p>
            <a:pPr marL="285750" indent="-285750" algn="just">
              <a:buFont typeface="Wingdings" panose="05000000000000000000" pitchFamily="2" charset="2"/>
              <a:buChar char="ü"/>
            </a:pPr>
            <a:r>
              <a:rPr lang="tr-TR" dirty="0" smtClean="0"/>
              <a:t>Serbest bağımsız denetçilere kontrol sistemi oluşturma sorumluluğu getirilmiştir.</a:t>
            </a:r>
          </a:p>
          <a:p>
            <a:pPr marL="285750" indent="-285750" algn="just">
              <a:buFont typeface="Wingdings" panose="05000000000000000000" pitchFamily="2" charset="2"/>
              <a:buChar char="ü"/>
            </a:pPr>
            <a:endParaRPr lang="tr-TR" dirty="0" smtClean="0"/>
          </a:p>
          <a:p>
            <a:pPr marL="285750" indent="-285750" algn="just">
              <a:buFont typeface="Wingdings" panose="05000000000000000000" pitchFamily="2" charset="2"/>
              <a:buChar char="ü"/>
            </a:pPr>
            <a:r>
              <a:rPr lang="tr-TR" dirty="0" smtClean="0"/>
              <a:t>Serbest bağımsız denetçilerin ekipte yer alan denetçilerden bağımsızlık taahhüdü alması zorunlu hale getirilmiştir.</a:t>
            </a:r>
          </a:p>
          <a:p>
            <a:pPr marL="285750" indent="-285750" algn="just">
              <a:buFont typeface="Wingdings" panose="05000000000000000000" pitchFamily="2" charset="2"/>
              <a:buChar char="ü"/>
            </a:pPr>
            <a:endParaRPr lang="tr-TR" dirty="0"/>
          </a:p>
          <a:p>
            <a:pPr marL="285750" indent="-285750" algn="just">
              <a:buFont typeface="Wingdings" panose="05000000000000000000" pitchFamily="2" charset="2"/>
              <a:buChar char="ü"/>
            </a:pPr>
            <a:r>
              <a:rPr lang="tr-TR" dirty="0"/>
              <a:t>Serbest bağımsız denetçilerin yönetmelik kapsamında haksız rekabete ilişkin hükümlere uymaları zorunludur</a:t>
            </a:r>
            <a:r>
              <a:rPr lang="tr-TR" dirty="0" smtClean="0"/>
              <a:t>.</a:t>
            </a:r>
          </a:p>
          <a:p>
            <a:pPr marL="285750" indent="-285750" algn="just">
              <a:buFont typeface="Wingdings" panose="05000000000000000000" pitchFamily="2" charset="2"/>
              <a:buChar char="ü"/>
            </a:pPr>
            <a:endParaRPr lang="tr-TR" dirty="0" smtClean="0"/>
          </a:p>
          <a:p>
            <a:pPr marL="285750" indent="-285750" algn="just">
              <a:buFont typeface="Wingdings" panose="05000000000000000000" pitchFamily="2" charset="2"/>
              <a:buChar char="ü"/>
            </a:pPr>
            <a:r>
              <a:rPr lang="tr-TR" dirty="0"/>
              <a:t>Denetimlerin bu duruma aykırı olarak gerçekleşmesi durumunda </a:t>
            </a:r>
            <a:r>
              <a:rPr lang="tr-TR" b="1" dirty="0"/>
              <a:t>«faaliyet iznini askıya alma</a:t>
            </a:r>
            <a:r>
              <a:rPr lang="tr-TR" dirty="0"/>
              <a:t>» yaptırımı uygulanır.</a:t>
            </a:r>
          </a:p>
          <a:p>
            <a:pPr marL="285750" indent="-285750" algn="just">
              <a:buFont typeface="Wingdings" panose="05000000000000000000" pitchFamily="2" charset="2"/>
              <a:buChar char="ü"/>
            </a:pPr>
            <a:endParaRPr lang="tr-TR" dirty="0"/>
          </a:p>
          <a:p>
            <a:pPr marL="285750" indent="-285750" algn="just">
              <a:buFont typeface="Wingdings" panose="05000000000000000000" pitchFamily="2" charset="2"/>
              <a:buChar char="ü"/>
            </a:pP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21</a:t>
            </a:fld>
            <a:endParaRPr lang="en" dirty="0"/>
          </a:p>
        </p:txBody>
      </p:sp>
    </p:spTree>
    <p:extLst>
      <p:ext uri="{BB962C8B-B14F-4D97-AF65-F5344CB8AC3E}">
        <p14:creationId xmlns:p14="http://schemas.microsoft.com/office/powerpoint/2010/main" xmlns="" val="286506681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Uygulamalı </a:t>
            </a:r>
            <a:r>
              <a:rPr lang="tr-TR" dirty="0"/>
              <a:t>Mesleki </a:t>
            </a:r>
            <a:r>
              <a:rPr lang="tr-TR" dirty="0" smtClean="0"/>
              <a:t>Eğitimde Lisans Sürelerinin Dikkate Alınması</a:t>
            </a:r>
            <a:endParaRPr lang="tr-TR" dirty="0"/>
          </a:p>
        </p:txBody>
      </p:sp>
      <p:sp>
        <p:nvSpPr>
          <p:cNvPr id="5" name="Metin Yer Tutucusu 4"/>
          <p:cNvSpPr>
            <a:spLocks noGrp="1"/>
          </p:cNvSpPr>
          <p:nvPr>
            <p:ph type="body" idx="1"/>
          </p:nvPr>
        </p:nvSpPr>
        <p:spPr>
          <a:xfrm>
            <a:off x="1010200" y="1317909"/>
            <a:ext cx="7131300" cy="2790953"/>
          </a:xfrm>
        </p:spPr>
        <p:txBody>
          <a:bodyPr>
            <a:normAutofit lnSpcReduction="10000"/>
          </a:bodyPr>
          <a:lstStyle/>
          <a:p>
            <a:pPr marL="285750" indent="-285750" algn="just">
              <a:spcBef>
                <a:spcPts val="600"/>
              </a:spcBef>
              <a:spcAft>
                <a:spcPts val="600"/>
              </a:spcAft>
              <a:buFont typeface="Wingdings" panose="05000000000000000000" pitchFamily="2" charset="2"/>
              <a:buChar char="ü"/>
            </a:pPr>
            <a:r>
              <a:rPr lang="tr-TR" b="1" dirty="0" smtClean="0"/>
              <a:t>Mevcut Durum: </a:t>
            </a:r>
            <a:r>
              <a:rPr lang="tr-TR" dirty="0" smtClean="0"/>
              <a:t>Mesleki </a:t>
            </a:r>
            <a:r>
              <a:rPr lang="tr-TR" dirty="0"/>
              <a:t>tecrübe bağımsız denetimde fiilen geçirilen süredir. Ancak 3568 sayılı kanun kapsamındaki mesleki faaliyetlerde veya aynı kanun uyarınca staj ve stajdan sayılan hizmetlerde bulunulan sürelerde bu sürenin hesabında dikkate alınır. Dört yılı aşmamak üzere lisans ve lisansüstü eğitim süreleri bu süreye </a:t>
            </a:r>
            <a:r>
              <a:rPr lang="tr-TR" b="1" dirty="0"/>
              <a:t>ilave edilir </a:t>
            </a:r>
            <a:r>
              <a:rPr lang="tr-TR" dirty="0"/>
              <a:t>hükmü bulunmaktadır. </a:t>
            </a:r>
          </a:p>
          <a:p>
            <a:pPr marL="285750" indent="-285750" algn="just">
              <a:spcBef>
                <a:spcPts val="600"/>
              </a:spcBef>
              <a:spcAft>
                <a:spcPts val="600"/>
              </a:spcAft>
              <a:buFont typeface="Wingdings" panose="05000000000000000000" pitchFamily="2" charset="2"/>
              <a:buChar char="ü"/>
            </a:pPr>
            <a:r>
              <a:rPr lang="tr-TR" b="1" dirty="0" smtClean="0"/>
              <a:t>Yapılan Değişiklik: </a:t>
            </a:r>
            <a:r>
              <a:rPr lang="tr-TR" dirty="0" smtClean="0"/>
              <a:t>Dört </a:t>
            </a:r>
            <a:r>
              <a:rPr lang="tr-TR" dirty="0"/>
              <a:t>yılı aşmamak ve 3568 sayılı Kanun kapsamındaki mesleki faaliyetlerle ve hizmetlerle </a:t>
            </a:r>
            <a:r>
              <a:rPr lang="tr-TR" b="1" dirty="0"/>
              <a:t>aynı tarihlere denk gelen süreler mükerreren sayılmamak şartıyla </a:t>
            </a:r>
            <a:r>
              <a:rPr lang="tr-TR" dirty="0"/>
              <a:t>lisans ve lisansüstü eğitim süreleri uygulamalı mesleki eğitim süresine ilave edilir</a:t>
            </a:r>
            <a:r>
              <a:rPr lang="tr-TR" dirty="0" smtClean="0"/>
              <a:t>.</a:t>
            </a:r>
          </a:p>
          <a:p>
            <a:pPr marL="285750" indent="-285750" algn="just">
              <a:spcBef>
                <a:spcPts val="600"/>
              </a:spcBef>
              <a:spcAft>
                <a:spcPts val="600"/>
              </a:spcAft>
              <a:buFont typeface="Wingdings" panose="05000000000000000000" pitchFamily="2" charset="2"/>
              <a:buChar char="ü"/>
            </a:pPr>
            <a:r>
              <a:rPr lang="tr-TR" dirty="0" smtClean="0"/>
              <a:t>Bu hüküm </a:t>
            </a:r>
            <a:r>
              <a:rPr lang="tr-TR" b="1" dirty="0" smtClean="0"/>
              <a:t>1/1/2018 </a:t>
            </a:r>
            <a:r>
              <a:rPr lang="tr-TR" dirty="0" smtClean="0"/>
              <a:t>tarihinden sonra uygulanacaktır.</a:t>
            </a:r>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22</a:t>
            </a:fld>
            <a:endParaRPr lang="en"/>
          </a:p>
        </p:txBody>
      </p:sp>
    </p:spTree>
    <p:extLst>
      <p:ext uri="{BB962C8B-B14F-4D97-AF65-F5344CB8AC3E}">
        <p14:creationId xmlns:p14="http://schemas.microsoft.com/office/powerpoint/2010/main" xmlns="" val="8170420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Faaliyet İznini Askıya Alma- Durdurma</a:t>
            </a:r>
            <a:endParaRPr lang="tr-TR" dirty="0"/>
          </a:p>
        </p:txBody>
      </p:sp>
      <p:sp>
        <p:nvSpPr>
          <p:cNvPr id="5" name="Metin Yer Tutucusu 4"/>
          <p:cNvSpPr>
            <a:spLocks noGrp="1"/>
          </p:cNvSpPr>
          <p:nvPr>
            <p:ph type="body" idx="1"/>
          </p:nvPr>
        </p:nvSpPr>
        <p:spPr/>
        <p:txBody>
          <a:bodyPr>
            <a:normAutofit fontScale="85000" lnSpcReduction="10000"/>
          </a:bodyPr>
          <a:lstStyle/>
          <a:p>
            <a:pPr marL="285750" indent="-285750" algn="just">
              <a:spcBef>
                <a:spcPts val="600"/>
              </a:spcBef>
              <a:spcAft>
                <a:spcPts val="600"/>
              </a:spcAft>
              <a:buFont typeface="Wingdings" panose="05000000000000000000" pitchFamily="2" charset="2"/>
              <a:buChar char="ü"/>
            </a:pPr>
            <a:r>
              <a:rPr lang="tr-TR" dirty="0" smtClean="0">
                <a:solidFill>
                  <a:schemeClr val="accent1">
                    <a:lumMod val="50000"/>
                  </a:schemeClr>
                </a:solidFill>
              </a:rPr>
              <a:t>Bilindiği gibi BDY’ nin 41. maddesinde belirtilen aykırılıklarda bulunduğu tespit edilen denetim kuruluşları ve denetçilerin faaliyet izinleri, fiilin ağırlığı dikkate alınarak iki yılı geçmemek üzere Kurul kararıyla askıya alınmaktadır. </a:t>
            </a:r>
          </a:p>
          <a:p>
            <a:pPr marL="285750" indent="-285750" algn="just">
              <a:spcBef>
                <a:spcPts val="600"/>
              </a:spcBef>
              <a:spcAft>
                <a:spcPts val="600"/>
              </a:spcAft>
              <a:buFont typeface="Wingdings" panose="05000000000000000000" pitchFamily="2" charset="2"/>
              <a:buChar char="ü"/>
            </a:pPr>
            <a:r>
              <a:rPr lang="tr-TR" dirty="0" smtClean="0">
                <a:solidFill>
                  <a:schemeClr val="accent1">
                    <a:lumMod val="50000"/>
                  </a:schemeClr>
                </a:solidFill>
              </a:rPr>
              <a:t>Yine Medeni Kanun uyarınca gaiplik, temyiz kudretinin yitirilmesi, kısıtlılık vb. haller ile denetçinin fiil ehliyetini yitirmesi veya denetim kuruluşunun faaliyetinin fiilen veya kayden sona ermesi veya hakkında mahkeme tarafından bir tedbir kararı verilmiş olması sonucu, denetim faaliyetinin yürütülmesinin sonradan imkansız hale gelmesi.</a:t>
            </a:r>
          </a:p>
          <a:p>
            <a:pPr marL="285750" indent="-285750" algn="just">
              <a:spcBef>
                <a:spcPts val="600"/>
              </a:spcBef>
              <a:spcAft>
                <a:spcPts val="600"/>
              </a:spcAft>
              <a:buFont typeface="Wingdings" panose="05000000000000000000" pitchFamily="2" charset="2"/>
              <a:buChar char="ü"/>
            </a:pPr>
            <a:r>
              <a:rPr lang="tr-TR" dirty="0" smtClean="0">
                <a:solidFill>
                  <a:schemeClr val="accent1">
                    <a:lumMod val="50000"/>
                  </a:schemeClr>
                </a:solidFill>
              </a:rPr>
              <a:t>Yıllık inceleme planı çerçevesinde veya ihbar ve şikayetler ve diğer kurumlardan gelen bildirimlerle ilgili olarak yapılan ilk değerlendirmeler sonucunda, faaliyet izninin askıya alınmasını veya iptal edilmesini gerektiren durum nedeniyle, denetim kuruluşunun veya denetçinin faaliyete devam etmesinin telafisi zor ve imkansız zararlara yol açacağı ihtimalinin bulunması.</a:t>
            </a:r>
          </a:p>
          <a:p>
            <a:pPr algn="just">
              <a:spcBef>
                <a:spcPts val="600"/>
              </a:spcBef>
              <a:spcAft>
                <a:spcPts val="600"/>
              </a:spcAft>
              <a:buNone/>
            </a:pPr>
            <a:r>
              <a:rPr lang="tr-TR" dirty="0" smtClean="0">
                <a:solidFill>
                  <a:schemeClr val="accent1">
                    <a:lumMod val="50000"/>
                  </a:schemeClr>
                </a:solidFill>
              </a:rPr>
              <a:t>Hallerinde de denetim faaliyeti durdurulabilmektedir.</a:t>
            </a:r>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23</a:t>
            </a:fld>
            <a:endParaRPr lang="en"/>
          </a:p>
        </p:txBody>
      </p:sp>
    </p:spTree>
    <p:extLst>
      <p:ext uri="{BB962C8B-B14F-4D97-AF65-F5344CB8AC3E}">
        <p14:creationId xmlns:p14="http://schemas.microsoft.com/office/powerpoint/2010/main" xmlns="" val="39080339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Bağımsız Denetim Resmi Sicili</a:t>
            </a:r>
            <a:endParaRPr lang="tr-TR" dirty="0"/>
          </a:p>
        </p:txBody>
      </p:sp>
      <p:sp>
        <p:nvSpPr>
          <p:cNvPr id="5" name="Metin Yer Tutucusu 4"/>
          <p:cNvSpPr>
            <a:spLocks noGrp="1"/>
          </p:cNvSpPr>
          <p:nvPr>
            <p:ph type="body" idx="1"/>
          </p:nvPr>
        </p:nvSpPr>
        <p:spPr/>
        <p:txBody>
          <a:bodyPr>
            <a:normAutofit/>
          </a:bodyPr>
          <a:lstStyle/>
          <a:p>
            <a:pPr marL="285750" indent="-285750" algn="just">
              <a:buFont typeface="Wingdings" panose="05000000000000000000" pitchFamily="2" charset="2"/>
              <a:buChar char="ü"/>
            </a:pPr>
            <a:r>
              <a:rPr lang="tr-TR" dirty="0" smtClean="0">
                <a:solidFill>
                  <a:schemeClr val="accent1">
                    <a:lumMod val="50000"/>
                  </a:schemeClr>
                </a:solidFill>
              </a:rPr>
              <a:t>Faaliyet </a:t>
            </a:r>
            <a:r>
              <a:rPr lang="tr-TR" dirty="0">
                <a:solidFill>
                  <a:schemeClr val="accent1">
                    <a:lumMod val="50000"/>
                  </a:schemeClr>
                </a:solidFill>
              </a:rPr>
              <a:t>izni askıya alınanlar ve denetim </a:t>
            </a:r>
            <a:r>
              <a:rPr lang="tr-TR" dirty="0" smtClean="0">
                <a:solidFill>
                  <a:schemeClr val="accent1">
                    <a:lumMod val="50000"/>
                  </a:schemeClr>
                </a:solidFill>
              </a:rPr>
              <a:t>faaliyeti durdurulanlar </a:t>
            </a:r>
            <a:r>
              <a:rPr lang="tr-TR" dirty="0">
                <a:solidFill>
                  <a:schemeClr val="accent1">
                    <a:lumMod val="50000"/>
                  </a:schemeClr>
                </a:solidFill>
              </a:rPr>
              <a:t>ile denetim faaliyetinde bulunmayacağını </a:t>
            </a:r>
            <a:r>
              <a:rPr lang="tr-TR" dirty="0" smtClean="0">
                <a:solidFill>
                  <a:schemeClr val="accent1">
                    <a:lumMod val="50000"/>
                  </a:schemeClr>
                </a:solidFill>
              </a:rPr>
              <a:t>beyan edenler </a:t>
            </a:r>
            <a:r>
              <a:rPr lang="tr-TR" dirty="0">
                <a:solidFill>
                  <a:schemeClr val="accent1">
                    <a:lumMod val="50000"/>
                  </a:schemeClr>
                </a:solidFill>
              </a:rPr>
              <a:t>sicilde </a:t>
            </a:r>
            <a:r>
              <a:rPr lang="tr-TR" b="1" dirty="0">
                <a:solidFill>
                  <a:schemeClr val="accent1">
                    <a:lumMod val="50000"/>
                  </a:schemeClr>
                </a:solidFill>
              </a:rPr>
              <a:t>gayri faal olarak</a:t>
            </a:r>
            <a:r>
              <a:rPr lang="tr-TR" dirty="0">
                <a:solidFill>
                  <a:schemeClr val="accent1">
                    <a:lumMod val="50000"/>
                  </a:schemeClr>
                </a:solidFill>
              </a:rPr>
              <a:t> </a:t>
            </a:r>
            <a:r>
              <a:rPr lang="tr-TR" dirty="0" smtClean="0">
                <a:solidFill>
                  <a:schemeClr val="accent1">
                    <a:lumMod val="50000"/>
                  </a:schemeClr>
                </a:solidFill>
              </a:rPr>
              <a:t>gösterilir.</a:t>
            </a:r>
          </a:p>
          <a:p>
            <a:pPr marL="285750" indent="-285750" algn="just">
              <a:buFont typeface="Wingdings" panose="05000000000000000000" pitchFamily="2" charset="2"/>
              <a:buChar char="ü"/>
            </a:pPr>
            <a:endParaRPr lang="tr-TR" dirty="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Sicile kayıtlı olmayanlar (Kurul tarafından yetkilendirilmesine karar verildiği halde gerekli harç ve ücretleri yatırmadığından dolayı tescil ve ilan edilmeyenler) ile sicilde gayri faal olarak gösterilenler </a:t>
            </a:r>
            <a:r>
              <a:rPr lang="tr-TR" b="1" dirty="0" smtClean="0">
                <a:solidFill>
                  <a:schemeClr val="accent1">
                    <a:lumMod val="50000"/>
                  </a:schemeClr>
                </a:solidFill>
              </a:rPr>
              <a:t>denetim faaliyetinde bulunamazlar</a:t>
            </a:r>
            <a:r>
              <a:rPr lang="tr-TR" dirty="0" smtClean="0">
                <a:solidFill>
                  <a:schemeClr val="accent1">
                    <a:lumMod val="50000"/>
                  </a:schemeClr>
                </a:solidFill>
              </a:rPr>
              <a:t>.</a:t>
            </a:r>
          </a:p>
          <a:p>
            <a:pPr marL="285750" indent="-285750" algn="just">
              <a:buFont typeface="Wingdings" panose="05000000000000000000" pitchFamily="2" charset="2"/>
              <a:buChar char="ü"/>
            </a:pPr>
            <a:endParaRPr lang="tr-TR" dirty="0" smtClean="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Denetim faaliyeti durdurulanlar durdurma kararı devam ettiği süre içinde yeni sözleşme yapamazlar.</a:t>
            </a:r>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24</a:t>
            </a:fld>
            <a:endParaRPr lang="en"/>
          </a:p>
        </p:txBody>
      </p:sp>
    </p:spTree>
    <p:extLst>
      <p:ext uri="{BB962C8B-B14F-4D97-AF65-F5344CB8AC3E}">
        <p14:creationId xmlns:p14="http://schemas.microsoft.com/office/powerpoint/2010/main" xmlns="" val="15818883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Sürekli Eğitim</a:t>
            </a:r>
            <a:endParaRPr lang="tr-TR" dirty="0"/>
          </a:p>
        </p:txBody>
      </p:sp>
      <p:sp>
        <p:nvSpPr>
          <p:cNvPr id="5" name="Metin Yer Tutucusu 4"/>
          <p:cNvSpPr>
            <a:spLocks noGrp="1"/>
          </p:cNvSpPr>
          <p:nvPr>
            <p:ph type="body" idx="1"/>
          </p:nvPr>
        </p:nvSpPr>
        <p:spPr>
          <a:xfrm>
            <a:off x="1010200" y="1317909"/>
            <a:ext cx="7131300" cy="2327816"/>
          </a:xfrm>
        </p:spPr>
        <p:txBody>
          <a:bodyPr>
            <a:normAutofit/>
          </a:bodyPr>
          <a:lstStyle/>
          <a:p>
            <a:pPr marL="285750" indent="-285750" algn="just">
              <a:spcBef>
                <a:spcPts val="600"/>
              </a:spcBef>
              <a:spcAft>
                <a:spcPts val="600"/>
              </a:spcAft>
              <a:buFont typeface="Wingdings" panose="05000000000000000000" pitchFamily="2" charset="2"/>
              <a:buChar char="ü"/>
            </a:pPr>
            <a:r>
              <a:rPr lang="tr-TR" dirty="0" smtClean="0">
                <a:solidFill>
                  <a:schemeClr val="accent1">
                    <a:lumMod val="50000"/>
                  </a:schemeClr>
                </a:solidFill>
              </a:rPr>
              <a:t>Denetçiler, etik kurallara uygun ve yüksek kalitede hizmet sunabilmeleri amacıyla, sahip oldukları mesleki bilgi ve becerilerinin yeterli bir seviyede tutulmasını ve geliştirilmesini hedefleyen sürekli eğitime tabi tutulur. </a:t>
            </a:r>
          </a:p>
          <a:p>
            <a:pPr marL="285750" indent="-285750" algn="just">
              <a:spcBef>
                <a:spcPts val="600"/>
              </a:spcBef>
              <a:spcAft>
                <a:spcPts val="600"/>
              </a:spcAft>
              <a:buFont typeface="Wingdings" panose="05000000000000000000" pitchFamily="2" charset="2"/>
              <a:buChar char="ü"/>
            </a:pPr>
            <a:r>
              <a:rPr lang="tr-TR" b="1" dirty="0" smtClean="0">
                <a:solidFill>
                  <a:schemeClr val="accent1">
                    <a:lumMod val="50000"/>
                  </a:schemeClr>
                </a:solidFill>
              </a:rPr>
              <a:t>Mevcut Durum: </a:t>
            </a:r>
            <a:r>
              <a:rPr lang="tr-TR" dirty="0" smtClean="0">
                <a:solidFill>
                  <a:schemeClr val="accent1">
                    <a:lumMod val="50000"/>
                  </a:schemeClr>
                </a:solidFill>
              </a:rPr>
              <a:t>Sicile tescilinden itibaren denetçilerin her beş yılda bir sürekli eğitime ilişkin şartları karşılamaları esastır. </a:t>
            </a:r>
          </a:p>
          <a:p>
            <a:pPr algn="just">
              <a:buNone/>
            </a:pPr>
            <a:endParaRPr lang="tr-TR" dirty="0" smtClean="0">
              <a:solidFill>
                <a:schemeClr val="accent1">
                  <a:lumMod val="50000"/>
                </a:schemeClr>
              </a:solidFill>
            </a:endParaRPr>
          </a:p>
          <a:p>
            <a:pPr algn="just">
              <a:buNone/>
            </a:pP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25</a:t>
            </a:fld>
            <a:endParaRPr lang="en"/>
          </a:p>
        </p:txBody>
      </p:sp>
    </p:spTree>
    <p:extLst>
      <p:ext uri="{BB962C8B-B14F-4D97-AF65-F5344CB8AC3E}">
        <p14:creationId xmlns:p14="http://schemas.microsoft.com/office/powerpoint/2010/main" xmlns="" val="306386006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Sürekli Eğitim</a:t>
            </a:r>
            <a:endParaRPr lang="tr-TR" dirty="0"/>
          </a:p>
        </p:txBody>
      </p:sp>
      <p:sp>
        <p:nvSpPr>
          <p:cNvPr id="5" name="Metin Yer Tutucusu 4"/>
          <p:cNvSpPr>
            <a:spLocks noGrp="1"/>
          </p:cNvSpPr>
          <p:nvPr>
            <p:ph type="body" idx="1"/>
          </p:nvPr>
        </p:nvSpPr>
        <p:spPr>
          <a:xfrm>
            <a:off x="1010200" y="1317909"/>
            <a:ext cx="7131300" cy="3301592"/>
          </a:xfrm>
        </p:spPr>
        <p:txBody>
          <a:bodyPr>
            <a:normAutofit/>
          </a:bodyPr>
          <a:lstStyle/>
          <a:p>
            <a:pPr marL="285750" indent="-285750" algn="just">
              <a:buFont typeface="Wingdings" panose="05000000000000000000" pitchFamily="2" charset="2"/>
              <a:buChar char="ü"/>
            </a:pPr>
            <a:r>
              <a:rPr lang="tr-TR" dirty="0" smtClean="0">
                <a:solidFill>
                  <a:schemeClr val="accent1">
                    <a:lumMod val="50000"/>
                  </a:schemeClr>
                </a:solidFill>
              </a:rPr>
              <a:t>Sürekli </a:t>
            </a:r>
            <a:r>
              <a:rPr lang="tr-TR" dirty="0">
                <a:solidFill>
                  <a:schemeClr val="accent1">
                    <a:lumMod val="50000"/>
                  </a:schemeClr>
                </a:solidFill>
              </a:rPr>
              <a:t>eğitim yükümlülüğü denetçinin </a:t>
            </a:r>
            <a:r>
              <a:rPr lang="tr-TR" b="1" dirty="0">
                <a:solidFill>
                  <a:schemeClr val="accent1">
                    <a:lumMod val="50000"/>
                  </a:schemeClr>
                </a:solidFill>
              </a:rPr>
              <a:t>sicile tescil </a:t>
            </a:r>
            <a:r>
              <a:rPr lang="tr-TR" b="1" dirty="0" smtClean="0">
                <a:solidFill>
                  <a:schemeClr val="accent1">
                    <a:lumMod val="50000"/>
                  </a:schemeClr>
                </a:solidFill>
              </a:rPr>
              <a:t>edildiği tarihi </a:t>
            </a:r>
            <a:r>
              <a:rPr lang="tr-TR" b="1" dirty="0">
                <a:solidFill>
                  <a:schemeClr val="accent1">
                    <a:lumMod val="50000"/>
                  </a:schemeClr>
                </a:solidFill>
              </a:rPr>
              <a:t>izleyen ikinci takvim yılının</a:t>
            </a:r>
            <a:r>
              <a:rPr lang="tr-TR" dirty="0">
                <a:solidFill>
                  <a:schemeClr val="accent1">
                    <a:lumMod val="50000"/>
                  </a:schemeClr>
                </a:solidFill>
              </a:rPr>
              <a:t> başından itibaren başlar</a:t>
            </a:r>
            <a:r>
              <a:rPr lang="tr-TR" dirty="0" smtClean="0">
                <a:solidFill>
                  <a:schemeClr val="accent1">
                    <a:lumMod val="50000"/>
                  </a:schemeClr>
                </a:solidFill>
              </a:rPr>
              <a:t>.</a:t>
            </a:r>
          </a:p>
          <a:p>
            <a:pPr marL="285750" indent="-285750" algn="just">
              <a:buFont typeface="Wingdings" panose="05000000000000000000" pitchFamily="2" charset="2"/>
              <a:buChar char="ü"/>
            </a:pPr>
            <a:endParaRPr lang="tr-TR" dirty="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Sürekli </a:t>
            </a:r>
            <a:r>
              <a:rPr lang="tr-TR" dirty="0">
                <a:solidFill>
                  <a:schemeClr val="accent1">
                    <a:lumMod val="50000"/>
                  </a:schemeClr>
                </a:solidFill>
              </a:rPr>
              <a:t>eğitim yükümlülüğünün başlamasından </a:t>
            </a:r>
            <a:r>
              <a:rPr lang="tr-TR" dirty="0" smtClean="0">
                <a:solidFill>
                  <a:schemeClr val="accent1">
                    <a:lumMod val="50000"/>
                  </a:schemeClr>
                </a:solidFill>
              </a:rPr>
              <a:t>itibaren, </a:t>
            </a:r>
            <a:r>
              <a:rPr lang="tr-TR" b="1" dirty="0" smtClean="0">
                <a:solidFill>
                  <a:schemeClr val="accent1">
                    <a:lumMod val="50000"/>
                  </a:schemeClr>
                </a:solidFill>
              </a:rPr>
              <a:t>denetçilerin </a:t>
            </a:r>
            <a:r>
              <a:rPr lang="tr-TR" b="1" dirty="0">
                <a:solidFill>
                  <a:schemeClr val="accent1">
                    <a:lumMod val="50000"/>
                  </a:schemeClr>
                </a:solidFill>
              </a:rPr>
              <a:t>her yıl, yıllık ve üçer yıllık dönemler</a:t>
            </a:r>
            <a:r>
              <a:rPr lang="tr-TR" dirty="0">
                <a:solidFill>
                  <a:schemeClr val="accent1">
                    <a:lumMod val="50000"/>
                  </a:schemeClr>
                </a:solidFill>
              </a:rPr>
              <a:t> için </a:t>
            </a:r>
            <a:r>
              <a:rPr lang="tr-TR" dirty="0" smtClean="0">
                <a:solidFill>
                  <a:schemeClr val="accent1">
                    <a:lumMod val="50000"/>
                  </a:schemeClr>
                </a:solidFill>
              </a:rPr>
              <a:t>Kurum tarafından </a:t>
            </a:r>
            <a:r>
              <a:rPr lang="tr-TR" dirty="0">
                <a:solidFill>
                  <a:schemeClr val="accent1">
                    <a:lumMod val="50000"/>
                  </a:schemeClr>
                </a:solidFill>
              </a:rPr>
              <a:t>öngörülen sürekli eğitim yükümlülüğüne </a:t>
            </a:r>
            <a:r>
              <a:rPr lang="tr-TR" dirty="0" smtClean="0">
                <a:solidFill>
                  <a:schemeClr val="accent1">
                    <a:lumMod val="50000"/>
                  </a:schemeClr>
                </a:solidFill>
              </a:rPr>
              <a:t>ilişkin şartları </a:t>
            </a:r>
            <a:r>
              <a:rPr lang="tr-TR" dirty="0">
                <a:solidFill>
                  <a:schemeClr val="accent1">
                    <a:lumMod val="50000"/>
                  </a:schemeClr>
                </a:solidFill>
              </a:rPr>
              <a:t>karşılamaları zorunludur</a:t>
            </a:r>
            <a:r>
              <a:rPr lang="tr-TR" dirty="0" smtClean="0">
                <a:solidFill>
                  <a:schemeClr val="accent1">
                    <a:lumMod val="50000"/>
                  </a:schemeClr>
                </a:solidFill>
              </a:rPr>
              <a:t>.</a:t>
            </a:r>
          </a:p>
          <a:p>
            <a:pPr marL="285750" indent="-285750" algn="just">
              <a:buFont typeface="Wingdings" panose="05000000000000000000" pitchFamily="2" charset="2"/>
              <a:buChar char="ü"/>
            </a:pPr>
            <a:endParaRPr lang="tr-TR" dirty="0">
              <a:solidFill>
                <a:schemeClr val="accent1">
                  <a:lumMod val="50000"/>
                </a:schemeClr>
              </a:solidFill>
            </a:endParaRPr>
          </a:p>
          <a:p>
            <a:pPr marL="285750" indent="-285750" algn="just">
              <a:spcBef>
                <a:spcPts val="600"/>
              </a:spcBef>
              <a:spcAft>
                <a:spcPts val="600"/>
              </a:spcAft>
              <a:buFont typeface="Wingdings" panose="05000000000000000000" pitchFamily="2" charset="2"/>
              <a:buChar char="ü"/>
            </a:pPr>
            <a:r>
              <a:rPr lang="tr-TR" dirty="0" smtClean="0">
                <a:solidFill>
                  <a:schemeClr val="accent1">
                    <a:lumMod val="50000"/>
                  </a:schemeClr>
                </a:solidFill>
              </a:rPr>
              <a:t>Denetim </a:t>
            </a:r>
            <a:r>
              <a:rPr lang="tr-TR" dirty="0">
                <a:solidFill>
                  <a:schemeClr val="accent1">
                    <a:lumMod val="50000"/>
                  </a:schemeClr>
                </a:solidFill>
              </a:rPr>
              <a:t>kuruluşları ve serbest bağımsız </a:t>
            </a:r>
            <a:r>
              <a:rPr lang="tr-TR" dirty="0" smtClean="0">
                <a:solidFill>
                  <a:schemeClr val="accent1">
                    <a:lumMod val="50000"/>
                  </a:schemeClr>
                </a:solidFill>
              </a:rPr>
              <a:t>denetçiler, denetçilerinin </a:t>
            </a:r>
            <a:r>
              <a:rPr lang="tr-TR" dirty="0">
                <a:solidFill>
                  <a:schemeClr val="accent1">
                    <a:lumMod val="50000"/>
                  </a:schemeClr>
                </a:solidFill>
              </a:rPr>
              <a:t>sürekli eğitim programlarını tamamlamaları </a:t>
            </a:r>
            <a:r>
              <a:rPr lang="tr-TR" dirty="0" smtClean="0">
                <a:solidFill>
                  <a:schemeClr val="accent1">
                    <a:lumMod val="50000"/>
                  </a:schemeClr>
                </a:solidFill>
              </a:rPr>
              <a:t>için gerekli </a:t>
            </a:r>
            <a:r>
              <a:rPr lang="tr-TR" dirty="0">
                <a:solidFill>
                  <a:schemeClr val="accent1">
                    <a:lumMod val="50000"/>
                  </a:schemeClr>
                </a:solidFill>
              </a:rPr>
              <a:t>tedbirleri alır</a:t>
            </a:r>
            <a:r>
              <a:rPr lang="tr-TR" dirty="0" smtClean="0">
                <a:solidFill>
                  <a:schemeClr val="accent1">
                    <a:lumMod val="50000"/>
                  </a:schemeClr>
                </a:solidFill>
              </a:rPr>
              <a:t>.</a:t>
            </a:r>
          </a:p>
          <a:p>
            <a:pPr marL="285750" indent="-285750" algn="just">
              <a:spcBef>
                <a:spcPts val="600"/>
              </a:spcBef>
              <a:spcAft>
                <a:spcPts val="600"/>
              </a:spcAft>
              <a:buFont typeface="Wingdings" panose="05000000000000000000" pitchFamily="2" charset="2"/>
              <a:buChar char="ü"/>
            </a:pPr>
            <a:r>
              <a:rPr lang="tr-TR" dirty="0" smtClean="0">
                <a:solidFill>
                  <a:schemeClr val="accent1">
                    <a:lumMod val="50000"/>
                  </a:schemeClr>
                </a:solidFill>
              </a:rPr>
              <a:t>Sürekli eğitim yükümlülüğünü yerine getirmeyenlerin denetim faaliyetleri durdurulur ve </a:t>
            </a:r>
            <a:r>
              <a:rPr lang="tr-TR" b="1" dirty="0" smtClean="0">
                <a:solidFill>
                  <a:schemeClr val="accent1">
                    <a:lumMod val="50000"/>
                  </a:schemeClr>
                </a:solidFill>
              </a:rPr>
              <a:t>sicilde gayri faal </a:t>
            </a:r>
            <a:r>
              <a:rPr lang="tr-TR" dirty="0" smtClean="0">
                <a:solidFill>
                  <a:schemeClr val="accent1">
                    <a:lumMod val="50000"/>
                  </a:schemeClr>
                </a:solidFill>
              </a:rPr>
              <a:t>olarak gösterilir.</a:t>
            </a:r>
          </a:p>
          <a:p>
            <a:pPr marL="285750" indent="-285750" algn="just">
              <a:buFont typeface="Wingdings" panose="05000000000000000000" pitchFamily="2" charset="2"/>
              <a:buChar char="ü"/>
            </a:pP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26</a:t>
            </a:fld>
            <a:endParaRPr lang="en"/>
          </a:p>
        </p:txBody>
      </p:sp>
    </p:spTree>
    <p:extLst>
      <p:ext uri="{BB962C8B-B14F-4D97-AF65-F5344CB8AC3E}">
        <p14:creationId xmlns:p14="http://schemas.microsoft.com/office/powerpoint/2010/main" xmlns="" val="20011649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Sorumlu Denetçi</a:t>
            </a:r>
            <a:endParaRPr lang="tr-TR" dirty="0"/>
          </a:p>
        </p:txBody>
      </p:sp>
      <p:sp>
        <p:nvSpPr>
          <p:cNvPr id="5" name="Metin Yer Tutucusu 4"/>
          <p:cNvSpPr>
            <a:spLocks noGrp="1"/>
          </p:cNvSpPr>
          <p:nvPr>
            <p:ph type="body" idx="1"/>
          </p:nvPr>
        </p:nvSpPr>
        <p:spPr/>
        <p:txBody>
          <a:bodyPr>
            <a:normAutofit/>
          </a:bodyPr>
          <a:lstStyle/>
          <a:p>
            <a:pPr algn="just">
              <a:buNone/>
            </a:pPr>
            <a:r>
              <a:rPr lang="tr-TR" dirty="0" smtClean="0">
                <a:solidFill>
                  <a:schemeClr val="accent1">
                    <a:lumMod val="50000"/>
                  </a:schemeClr>
                </a:solidFill>
              </a:rPr>
              <a:t>Sorumlu denetçi olabilmek için; </a:t>
            </a:r>
          </a:p>
          <a:p>
            <a:pPr algn="just">
              <a:buNone/>
            </a:pPr>
            <a:endParaRPr lang="tr-TR" dirty="0" smtClean="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KAYİK’ler nezdinde yapılacak denetimler için 15 (on beş) yıllık mesleki tecrübe + 2 (iki)  yıllık fiili denetim tecrübesi, </a:t>
            </a:r>
          </a:p>
          <a:p>
            <a:pPr marL="285750" indent="-285750" algn="just">
              <a:buFont typeface="Wingdings" panose="05000000000000000000" pitchFamily="2" charset="2"/>
              <a:buChar char="ü"/>
            </a:pPr>
            <a:endParaRPr lang="tr-TR" dirty="0" smtClean="0">
              <a:solidFill>
                <a:schemeClr val="accent1">
                  <a:lumMod val="50000"/>
                </a:schemeClr>
              </a:solidFill>
            </a:endParaRPr>
          </a:p>
          <a:p>
            <a:pPr marL="285750" indent="-285750" algn="just">
              <a:buFont typeface="Wingdings" panose="05000000000000000000" pitchFamily="2" charset="2"/>
              <a:buChar char="ü"/>
            </a:pPr>
            <a:r>
              <a:rPr lang="tr-TR" dirty="0">
                <a:solidFill>
                  <a:schemeClr val="accent1">
                    <a:lumMod val="50000"/>
                  </a:schemeClr>
                </a:solidFill>
              </a:rPr>
              <a:t>D</a:t>
            </a:r>
            <a:r>
              <a:rPr lang="tr-TR" dirty="0" smtClean="0">
                <a:solidFill>
                  <a:schemeClr val="accent1">
                    <a:lumMod val="50000"/>
                  </a:schemeClr>
                </a:solidFill>
              </a:rPr>
              <a:t>iğer denetimler için 10 (on) yıllık mesleki tecrübe + 1 (bir) yıllık fiili denetim tecrübesi,</a:t>
            </a:r>
          </a:p>
          <a:p>
            <a:pPr marL="285750" indent="-285750" algn="just">
              <a:buFont typeface="Wingdings" panose="05000000000000000000" pitchFamily="2" charset="2"/>
              <a:buChar char="ü"/>
            </a:pPr>
            <a:r>
              <a:rPr lang="tr-TR" dirty="0" smtClean="0">
                <a:solidFill>
                  <a:schemeClr val="accent1">
                    <a:lumMod val="50000"/>
                  </a:schemeClr>
                </a:solidFill>
              </a:rPr>
              <a:t>gerekmektedir. </a:t>
            </a:r>
          </a:p>
          <a:p>
            <a:pPr algn="just">
              <a:buNone/>
            </a:pPr>
            <a:endParaRPr lang="tr-TR" dirty="0">
              <a:solidFill>
                <a:schemeClr val="accent1">
                  <a:lumMod val="50000"/>
                </a:schemeClr>
              </a:solidFill>
            </a:endParaRPr>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27</a:t>
            </a:fld>
            <a:endParaRPr lang="en"/>
          </a:p>
        </p:txBody>
      </p:sp>
    </p:spTree>
    <p:extLst>
      <p:ext uri="{BB962C8B-B14F-4D97-AF65-F5344CB8AC3E}">
        <p14:creationId xmlns:p14="http://schemas.microsoft.com/office/powerpoint/2010/main" xmlns="" val="287504881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Sorumlu Denetçi</a:t>
            </a:r>
            <a:endParaRPr lang="tr-TR" dirty="0"/>
          </a:p>
        </p:txBody>
      </p:sp>
      <p:sp>
        <p:nvSpPr>
          <p:cNvPr id="5" name="Metin Yer Tutucusu 4"/>
          <p:cNvSpPr>
            <a:spLocks noGrp="1"/>
          </p:cNvSpPr>
          <p:nvPr>
            <p:ph type="body" idx="1"/>
          </p:nvPr>
        </p:nvSpPr>
        <p:spPr/>
        <p:txBody>
          <a:bodyPr>
            <a:normAutofit/>
          </a:bodyPr>
          <a:lstStyle/>
          <a:p>
            <a:pPr marL="285750" indent="-285750" algn="just">
              <a:buFont typeface="Wingdings" panose="05000000000000000000" pitchFamily="2" charset="2"/>
              <a:buChar char="ü"/>
            </a:pPr>
            <a:r>
              <a:rPr lang="tr-TR" dirty="0" smtClean="0">
                <a:solidFill>
                  <a:schemeClr val="accent1">
                    <a:lumMod val="50000"/>
                  </a:schemeClr>
                </a:solidFill>
              </a:rPr>
              <a:t>1/1/2019 tarihinden itibaren sorumlu denetçi olabilmek aşağıdaki şartlar aranacaktır:</a:t>
            </a:r>
          </a:p>
          <a:p>
            <a:pPr marL="285750" indent="-285750" algn="just">
              <a:buFont typeface="Wingdings" panose="05000000000000000000" pitchFamily="2" charset="2"/>
              <a:buChar char="ü"/>
            </a:pPr>
            <a:endParaRPr lang="tr-TR" dirty="0" smtClean="0">
              <a:solidFill>
                <a:schemeClr val="accent1">
                  <a:lumMod val="50000"/>
                </a:schemeClr>
              </a:solidFill>
            </a:endParaRPr>
          </a:p>
          <a:p>
            <a:pPr marL="536575" indent="-285750" algn="just">
              <a:buFont typeface="Wingdings" panose="05000000000000000000" pitchFamily="2" charset="2"/>
              <a:buChar char="ü"/>
            </a:pPr>
            <a:r>
              <a:rPr lang="tr-TR" dirty="0" smtClean="0">
                <a:solidFill>
                  <a:schemeClr val="accent1">
                    <a:lumMod val="50000"/>
                  </a:schemeClr>
                </a:solidFill>
              </a:rPr>
              <a:t>KAYİK’ler </a:t>
            </a:r>
            <a:r>
              <a:rPr lang="tr-TR" dirty="0">
                <a:solidFill>
                  <a:schemeClr val="accent1">
                    <a:lumMod val="50000"/>
                  </a:schemeClr>
                </a:solidFill>
              </a:rPr>
              <a:t>nezdinde yapılacak </a:t>
            </a:r>
            <a:r>
              <a:rPr lang="tr-TR" dirty="0" smtClean="0">
                <a:solidFill>
                  <a:schemeClr val="accent1">
                    <a:lumMod val="50000"/>
                  </a:schemeClr>
                </a:solidFill>
              </a:rPr>
              <a:t>denetimler için (15) </a:t>
            </a:r>
            <a:r>
              <a:rPr lang="tr-TR" dirty="0">
                <a:solidFill>
                  <a:schemeClr val="accent1">
                    <a:lumMod val="50000"/>
                  </a:schemeClr>
                </a:solidFill>
              </a:rPr>
              <a:t>on beş yıllık mesleki tecrübe + </a:t>
            </a:r>
            <a:r>
              <a:rPr lang="tr-TR" dirty="0" smtClean="0">
                <a:solidFill>
                  <a:schemeClr val="accent1">
                    <a:lumMod val="50000"/>
                  </a:schemeClr>
                </a:solidFill>
              </a:rPr>
              <a:t>(3) üç </a:t>
            </a:r>
            <a:r>
              <a:rPr lang="tr-TR" dirty="0">
                <a:solidFill>
                  <a:schemeClr val="accent1">
                    <a:lumMod val="50000"/>
                  </a:schemeClr>
                </a:solidFill>
              </a:rPr>
              <a:t>yıllık fiili denetim </a:t>
            </a:r>
            <a:r>
              <a:rPr lang="tr-TR" dirty="0" smtClean="0">
                <a:solidFill>
                  <a:schemeClr val="accent1">
                    <a:lumMod val="50000"/>
                  </a:schemeClr>
                </a:solidFill>
              </a:rPr>
              <a:t>tecrübesi, </a:t>
            </a:r>
          </a:p>
          <a:p>
            <a:pPr marL="450850" indent="-261938" algn="just">
              <a:buFont typeface="Wingdings" panose="05000000000000000000" pitchFamily="2" charset="2"/>
              <a:buChar char="ü"/>
            </a:pPr>
            <a:r>
              <a:rPr lang="tr-TR" dirty="0" smtClean="0">
                <a:solidFill>
                  <a:schemeClr val="accent1">
                    <a:lumMod val="50000"/>
                  </a:schemeClr>
                </a:solidFill>
              </a:rPr>
              <a:t>  Diğer </a:t>
            </a:r>
            <a:r>
              <a:rPr lang="tr-TR" dirty="0">
                <a:solidFill>
                  <a:schemeClr val="accent1">
                    <a:lumMod val="50000"/>
                  </a:schemeClr>
                </a:solidFill>
              </a:rPr>
              <a:t>denetimler için </a:t>
            </a:r>
            <a:r>
              <a:rPr lang="tr-TR" dirty="0" smtClean="0">
                <a:solidFill>
                  <a:schemeClr val="accent1">
                    <a:lumMod val="50000"/>
                  </a:schemeClr>
                </a:solidFill>
              </a:rPr>
              <a:t>(10) on </a:t>
            </a:r>
            <a:r>
              <a:rPr lang="tr-TR" dirty="0">
                <a:solidFill>
                  <a:schemeClr val="accent1">
                    <a:lumMod val="50000"/>
                  </a:schemeClr>
                </a:solidFill>
              </a:rPr>
              <a:t>yıllık mesleki tecrübe + (</a:t>
            </a:r>
            <a:r>
              <a:rPr lang="tr-TR" dirty="0" smtClean="0">
                <a:solidFill>
                  <a:schemeClr val="accent1">
                    <a:lumMod val="50000"/>
                  </a:schemeClr>
                </a:solidFill>
              </a:rPr>
              <a:t>2) iki </a:t>
            </a:r>
            <a:r>
              <a:rPr lang="tr-TR" dirty="0">
                <a:solidFill>
                  <a:schemeClr val="accent1">
                    <a:lumMod val="50000"/>
                  </a:schemeClr>
                </a:solidFill>
              </a:rPr>
              <a:t>yıllık fiili denetim </a:t>
            </a:r>
            <a:r>
              <a:rPr lang="tr-TR" dirty="0" smtClean="0">
                <a:solidFill>
                  <a:schemeClr val="accent1">
                    <a:lumMod val="50000"/>
                  </a:schemeClr>
                </a:solidFill>
              </a:rPr>
              <a:t>tecrübesi,</a:t>
            </a:r>
          </a:p>
          <a:p>
            <a:pPr marL="450850" indent="-261938" algn="just">
              <a:buFont typeface="Wingdings" panose="05000000000000000000" pitchFamily="2" charset="2"/>
              <a:buChar char="ü"/>
            </a:pPr>
            <a:r>
              <a:rPr lang="tr-TR" dirty="0" smtClean="0">
                <a:solidFill>
                  <a:schemeClr val="accent1">
                    <a:lumMod val="50000"/>
                  </a:schemeClr>
                </a:solidFill>
              </a:rPr>
              <a:t> </a:t>
            </a:r>
            <a:r>
              <a:rPr lang="tr-TR" dirty="0">
                <a:solidFill>
                  <a:schemeClr val="accent1">
                    <a:lumMod val="50000"/>
                  </a:schemeClr>
                </a:solidFill>
              </a:rPr>
              <a:t>gerekmektedir. </a:t>
            </a:r>
          </a:p>
          <a:p>
            <a:pPr marL="285750" indent="-285750" algn="just">
              <a:buFont typeface="Wingdings" panose="05000000000000000000" pitchFamily="2" charset="2"/>
              <a:buChar char="ü"/>
            </a:pPr>
            <a:endParaRPr lang="tr-TR" dirty="0">
              <a:solidFill>
                <a:schemeClr val="accent1">
                  <a:lumMod val="50000"/>
                </a:schemeClr>
              </a:solidFill>
            </a:endParaRPr>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28</a:t>
            </a:fld>
            <a:endParaRPr lang="en"/>
          </a:p>
        </p:txBody>
      </p:sp>
    </p:spTree>
    <p:extLst>
      <p:ext uri="{BB962C8B-B14F-4D97-AF65-F5344CB8AC3E}">
        <p14:creationId xmlns:p14="http://schemas.microsoft.com/office/powerpoint/2010/main" xmlns="" val="40345811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 S</a:t>
            </a:r>
            <a:r>
              <a:rPr lang="tr-TR" dirty="0" smtClean="0"/>
              <a:t>özleşmesi Yapılması ve Feshi</a:t>
            </a:r>
            <a:endParaRPr lang="tr-TR" dirty="0"/>
          </a:p>
        </p:txBody>
      </p:sp>
      <p:sp>
        <p:nvSpPr>
          <p:cNvPr id="5" name="Metin Yer Tutucusu 4"/>
          <p:cNvSpPr>
            <a:spLocks noGrp="1"/>
          </p:cNvSpPr>
          <p:nvPr>
            <p:ph type="body" idx="1"/>
          </p:nvPr>
        </p:nvSpPr>
        <p:spPr>
          <a:xfrm>
            <a:off x="1010200" y="1320124"/>
            <a:ext cx="7131300" cy="3200670"/>
          </a:xfrm>
        </p:spPr>
        <p:txBody>
          <a:bodyPr>
            <a:normAutofit lnSpcReduction="10000"/>
          </a:bodyPr>
          <a:lstStyle/>
          <a:p>
            <a:pPr marL="285750" indent="-285750" algn="just">
              <a:buFont typeface="Wingdings" panose="05000000000000000000" pitchFamily="2" charset="2"/>
              <a:buChar char="ü"/>
            </a:pPr>
            <a:r>
              <a:rPr lang="tr-TR" dirty="0" smtClean="0">
                <a:solidFill>
                  <a:schemeClr val="accent1">
                    <a:lumMod val="50000"/>
                  </a:schemeClr>
                </a:solidFill>
              </a:rPr>
              <a:t>Denetim </a:t>
            </a:r>
            <a:r>
              <a:rPr lang="tr-TR" dirty="0">
                <a:solidFill>
                  <a:schemeClr val="accent1">
                    <a:lumMod val="50000"/>
                  </a:schemeClr>
                </a:solidFill>
              </a:rPr>
              <a:t>sözleşmesi, denetim kuruluşu veya serbest bağımsız denetçinin seçiminden itibaren </a:t>
            </a:r>
            <a:r>
              <a:rPr lang="tr-TR" b="1" dirty="0">
                <a:solidFill>
                  <a:schemeClr val="accent1">
                    <a:lumMod val="50000"/>
                  </a:schemeClr>
                </a:solidFill>
              </a:rPr>
              <a:t>en geç altmış gün</a:t>
            </a:r>
            <a:r>
              <a:rPr lang="tr-TR" dirty="0">
                <a:solidFill>
                  <a:schemeClr val="accent1">
                    <a:lumMod val="50000"/>
                  </a:schemeClr>
                </a:solidFill>
              </a:rPr>
              <a:t> içinde yapılır. </a:t>
            </a:r>
            <a:endParaRPr lang="tr-TR" dirty="0" smtClean="0">
              <a:solidFill>
                <a:schemeClr val="accent1">
                  <a:lumMod val="50000"/>
                </a:schemeClr>
              </a:solidFill>
            </a:endParaRPr>
          </a:p>
          <a:p>
            <a:pPr marL="285750" indent="-285750" algn="just">
              <a:buFont typeface="Wingdings" panose="05000000000000000000" pitchFamily="2" charset="2"/>
              <a:buChar char="ü"/>
            </a:pPr>
            <a:endParaRPr lang="tr-TR" dirty="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Denetimi </a:t>
            </a:r>
            <a:r>
              <a:rPr lang="tr-TR" dirty="0">
                <a:solidFill>
                  <a:schemeClr val="accent1">
                    <a:lumMod val="50000"/>
                  </a:schemeClr>
                </a:solidFill>
              </a:rPr>
              <a:t>üstlenenden denetleme görevi, sadece </a:t>
            </a:r>
            <a:r>
              <a:rPr lang="tr-TR" dirty="0" smtClean="0">
                <a:solidFill>
                  <a:schemeClr val="accent1">
                    <a:lumMod val="50000"/>
                  </a:schemeClr>
                </a:solidFill>
              </a:rPr>
              <a:t>TTK’da ön görüldüğü şekilde </a:t>
            </a:r>
            <a:r>
              <a:rPr lang="tr-TR" dirty="0">
                <a:solidFill>
                  <a:schemeClr val="accent1">
                    <a:lumMod val="50000"/>
                  </a:schemeClr>
                </a:solidFill>
              </a:rPr>
              <a:t>ve </a:t>
            </a:r>
            <a:r>
              <a:rPr lang="tr-TR" b="1" dirty="0">
                <a:solidFill>
                  <a:schemeClr val="accent1">
                    <a:lumMod val="50000"/>
                  </a:schemeClr>
                </a:solidFill>
              </a:rPr>
              <a:t>başka bir denetim kuruluşu veya serbest bağımsız denetçi atanmışsa</a:t>
            </a:r>
            <a:r>
              <a:rPr lang="tr-TR" dirty="0">
                <a:solidFill>
                  <a:schemeClr val="accent1">
                    <a:lumMod val="50000"/>
                  </a:schemeClr>
                </a:solidFill>
              </a:rPr>
              <a:t> geri alınabilir. </a:t>
            </a:r>
            <a:endParaRPr lang="tr-TR" dirty="0" smtClean="0">
              <a:solidFill>
                <a:schemeClr val="accent1">
                  <a:lumMod val="50000"/>
                </a:schemeClr>
              </a:solidFill>
            </a:endParaRPr>
          </a:p>
          <a:p>
            <a:pPr marL="285750" indent="-285750" algn="just">
              <a:buFont typeface="Wingdings" panose="05000000000000000000" pitchFamily="2" charset="2"/>
              <a:buChar char="ü"/>
            </a:pPr>
            <a:endParaRPr lang="tr-TR" dirty="0" smtClean="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Denetimi </a:t>
            </a:r>
            <a:r>
              <a:rPr lang="tr-TR" dirty="0">
                <a:solidFill>
                  <a:schemeClr val="accent1">
                    <a:lumMod val="50000"/>
                  </a:schemeClr>
                </a:solidFill>
              </a:rPr>
              <a:t>üstlenenler, denetim sözleşmesini, sadece </a:t>
            </a:r>
            <a:r>
              <a:rPr lang="tr-TR" b="1" dirty="0">
                <a:solidFill>
                  <a:schemeClr val="accent1">
                    <a:lumMod val="50000"/>
                  </a:schemeClr>
                </a:solidFill>
              </a:rPr>
              <a:t>haklı bir sebep</a:t>
            </a:r>
            <a:r>
              <a:rPr lang="tr-TR" dirty="0">
                <a:solidFill>
                  <a:schemeClr val="accent1">
                    <a:lumMod val="50000"/>
                  </a:schemeClr>
                </a:solidFill>
              </a:rPr>
              <a:t> varsa veya kendisine karşı </a:t>
            </a:r>
            <a:r>
              <a:rPr lang="tr-TR" b="1" dirty="0">
                <a:solidFill>
                  <a:schemeClr val="accent1">
                    <a:lumMod val="50000"/>
                  </a:schemeClr>
                </a:solidFill>
              </a:rPr>
              <a:t>görevden alınma davası açılmışsa </a:t>
            </a:r>
            <a:r>
              <a:rPr lang="tr-TR" dirty="0">
                <a:solidFill>
                  <a:schemeClr val="accent1">
                    <a:lumMod val="50000"/>
                  </a:schemeClr>
                </a:solidFill>
              </a:rPr>
              <a:t>feshedebilir. </a:t>
            </a:r>
            <a:endParaRPr lang="tr-TR" dirty="0" smtClean="0">
              <a:solidFill>
                <a:schemeClr val="accent1">
                  <a:lumMod val="50000"/>
                </a:schemeClr>
              </a:solidFill>
            </a:endParaRPr>
          </a:p>
          <a:p>
            <a:pPr marL="285750" indent="-285750" algn="just">
              <a:buFont typeface="Wingdings" panose="05000000000000000000" pitchFamily="2" charset="2"/>
              <a:buChar char="ü"/>
            </a:pPr>
            <a:endParaRPr lang="tr-TR" dirty="0" smtClean="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Sözleşmenin </a:t>
            </a:r>
            <a:r>
              <a:rPr lang="tr-TR" dirty="0">
                <a:solidFill>
                  <a:schemeClr val="accent1">
                    <a:lumMod val="50000"/>
                  </a:schemeClr>
                </a:solidFill>
              </a:rPr>
              <a:t>feshedilmesi durumunda, denetimi üstlenenlerin </a:t>
            </a:r>
            <a:r>
              <a:rPr lang="tr-TR" b="1" dirty="0">
                <a:solidFill>
                  <a:schemeClr val="accent1">
                    <a:lumMod val="50000"/>
                  </a:schemeClr>
                </a:solidFill>
              </a:rPr>
              <a:t>çalışma notlarını ve gerekli tüm bilgileri</a:t>
            </a:r>
            <a:r>
              <a:rPr lang="tr-TR" dirty="0">
                <a:solidFill>
                  <a:schemeClr val="accent1">
                    <a:lumMod val="50000"/>
                  </a:schemeClr>
                </a:solidFill>
              </a:rPr>
              <a:t>, yerine geçecek </a:t>
            </a:r>
            <a:r>
              <a:rPr lang="tr-TR" dirty="0" smtClean="0">
                <a:solidFill>
                  <a:schemeClr val="accent1">
                    <a:lumMod val="50000"/>
                  </a:schemeClr>
                </a:solidFill>
              </a:rPr>
              <a:t>olan denetim </a:t>
            </a:r>
            <a:r>
              <a:rPr lang="tr-TR" dirty="0">
                <a:solidFill>
                  <a:schemeClr val="accent1">
                    <a:lumMod val="50000"/>
                  </a:schemeClr>
                </a:solidFill>
              </a:rPr>
              <a:t>kuruluşlarına ve serbest bağımsız denetçilere teslim etmesi zorunludur</a:t>
            </a:r>
            <a:r>
              <a:rPr lang="tr-TR" dirty="0" smtClean="0">
                <a:solidFill>
                  <a:schemeClr val="accent1">
                    <a:lumMod val="50000"/>
                  </a:schemeClr>
                </a:solidFill>
              </a:rPr>
              <a:t>.</a:t>
            </a:r>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29</a:t>
            </a:fld>
            <a:endParaRPr lang="en"/>
          </a:p>
        </p:txBody>
      </p:sp>
    </p:spTree>
    <p:extLst>
      <p:ext uri="{BB962C8B-B14F-4D97-AF65-F5344CB8AC3E}">
        <p14:creationId xmlns:p14="http://schemas.microsoft.com/office/powerpoint/2010/main" xmlns="" val="38980865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Denetim Kuruluşu Yetkilendirme Şartları - 13/1-i hükmü</a:t>
            </a:r>
            <a:endParaRPr lang="tr-TR" dirty="0"/>
          </a:p>
        </p:txBody>
      </p:sp>
      <p:sp>
        <p:nvSpPr>
          <p:cNvPr id="3" name="Metin Yer Tutucusu 2"/>
          <p:cNvSpPr>
            <a:spLocks noGrp="1"/>
          </p:cNvSpPr>
          <p:nvPr>
            <p:ph type="body" idx="1"/>
          </p:nvPr>
        </p:nvSpPr>
        <p:spPr/>
        <p:txBody>
          <a:bodyPr/>
          <a:lstStyle/>
          <a:p>
            <a:pPr indent="-285750" algn="just">
              <a:buFont typeface="Wingdings" panose="05000000000000000000" pitchFamily="2" charset="2"/>
              <a:buChar char="ü"/>
            </a:pPr>
            <a:r>
              <a:rPr lang="tr-TR" b="1" dirty="0"/>
              <a:t>BDY’nin 13/1-i maddesine göre;</a:t>
            </a:r>
          </a:p>
          <a:p>
            <a:pPr indent="-285750" algn="just">
              <a:buFont typeface="Wingdings" panose="05000000000000000000" pitchFamily="2" charset="2"/>
              <a:buChar char="ü"/>
            </a:pPr>
            <a:endParaRPr lang="tr-TR" b="1" dirty="0"/>
          </a:p>
          <a:p>
            <a:pPr marL="285750" indent="-285750" algn="just">
              <a:buFont typeface="Wingdings" panose="05000000000000000000" pitchFamily="2" charset="2"/>
              <a:buChar char="ü"/>
            </a:pPr>
            <a:r>
              <a:rPr lang="tr-TR" b="1" dirty="0" smtClean="0"/>
              <a:t>Denetim Kuruluşunun; denetçilerinin</a:t>
            </a:r>
            <a:r>
              <a:rPr lang="tr-TR" b="1" dirty="0"/>
              <a:t>, ortaklarının ve kilit yöneticilerinin</a:t>
            </a:r>
            <a:r>
              <a:rPr lang="tr-TR" dirty="0"/>
              <a:t> başka bir denetim kuruluşunda veya </a:t>
            </a:r>
            <a:r>
              <a:rPr lang="tr-TR" dirty="0" smtClean="0"/>
              <a:t>bireysel </a:t>
            </a:r>
            <a:r>
              <a:rPr lang="tr-TR" smtClean="0"/>
              <a:t>denetim yapan denetçi </a:t>
            </a:r>
            <a:r>
              <a:rPr lang="tr-TR" dirty="0"/>
              <a:t>yanında ya da tüzel kişilikte ortak, kilit yönetici veya denetçi olmaması, </a:t>
            </a:r>
            <a:r>
              <a:rPr lang="tr-TR" dirty="0" smtClean="0"/>
              <a:t> bireysel olarak </a:t>
            </a:r>
            <a:r>
              <a:rPr lang="tr-TR" dirty="0"/>
              <a:t>denetim faaliyetinde bulunmaması</a:t>
            </a:r>
          </a:p>
          <a:p>
            <a:pPr>
              <a:buNone/>
            </a:pPr>
            <a:endParaRPr lang="tr-TR" dirty="0" smtClean="0"/>
          </a:p>
          <a:p>
            <a:pPr>
              <a:buNone/>
            </a:pPr>
            <a:r>
              <a:rPr lang="tr-TR" dirty="0" smtClean="0"/>
              <a:t>gerekmektedir.</a:t>
            </a:r>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a:t>
            </a:fld>
            <a:endParaRPr lang="en" dirty="0"/>
          </a:p>
        </p:txBody>
      </p:sp>
    </p:spTree>
    <p:extLst>
      <p:ext uri="{BB962C8B-B14F-4D97-AF65-F5344CB8AC3E}">
        <p14:creationId xmlns:p14="http://schemas.microsoft.com/office/powerpoint/2010/main" xmlns="" val="24586637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 </a:t>
            </a:r>
            <a:r>
              <a:rPr lang="tr-TR" dirty="0" smtClean="0"/>
              <a:t>Raporu Düzenleme Yükümlülüğü</a:t>
            </a:r>
            <a:endParaRPr lang="tr-TR" dirty="0"/>
          </a:p>
        </p:txBody>
      </p:sp>
      <p:sp>
        <p:nvSpPr>
          <p:cNvPr id="5" name="Metin Yer Tutucusu 4"/>
          <p:cNvSpPr>
            <a:spLocks noGrp="1"/>
          </p:cNvSpPr>
          <p:nvPr>
            <p:ph type="body" idx="1"/>
          </p:nvPr>
        </p:nvSpPr>
        <p:spPr>
          <a:xfrm>
            <a:off x="1010200" y="1320124"/>
            <a:ext cx="7131300" cy="3200670"/>
          </a:xfrm>
        </p:spPr>
        <p:txBody>
          <a:bodyPr>
            <a:normAutofit lnSpcReduction="10000"/>
          </a:bodyPr>
          <a:lstStyle/>
          <a:p>
            <a:pPr marL="285750" indent="-285750" algn="just">
              <a:buFont typeface="Wingdings" panose="05000000000000000000" pitchFamily="2" charset="2"/>
              <a:buChar char="ü"/>
            </a:pPr>
            <a:r>
              <a:rPr lang="tr-TR" dirty="0" smtClean="0">
                <a:solidFill>
                  <a:schemeClr val="accent1">
                    <a:lumMod val="50000"/>
                  </a:schemeClr>
                </a:solidFill>
              </a:rPr>
              <a:t>Bilindiği gibi, denetimi üstlenenler denetim raporunu genel kuruldan en az 15 gün önce denetlenen şirketin yönetim kuruluna teslim etmek durumundadır.</a:t>
            </a:r>
          </a:p>
          <a:p>
            <a:pPr marL="285750" indent="-285750" algn="just">
              <a:buFont typeface="Wingdings" panose="05000000000000000000" pitchFamily="2" charset="2"/>
              <a:buChar char="ü"/>
            </a:pPr>
            <a:endParaRPr lang="tr-TR" dirty="0" smtClean="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(Genel Kurul geç yapılır veya hiç yapılmazsa ?)</a:t>
            </a:r>
            <a:endParaRPr lang="tr-TR" dirty="0">
              <a:solidFill>
                <a:schemeClr val="accent1">
                  <a:lumMod val="50000"/>
                </a:schemeClr>
              </a:solidFill>
            </a:endParaRPr>
          </a:p>
          <a:p>
            <a:pPr marL="285750" indent="-285750" algn="just">
              <a:buFont typeface="Wingdings" panose="05000000000000000000" pitchFamily="2" charset="2"/>
              <a:buChar char="ü"/>
            </a:pPr>
            <a:endParaRPr lang="tr-TR" dirty="0" smtClean="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Yapılan değişiklikle, denetim raporlarının</a:t>
            </a:r>
            <a:r>
              <a:rPr lang="tr-TR" dirty="0">
                <a:solidFill>
                  <a:schemeClr val="accent1">
                    <a:lumMod val="50000"/>
                  </a:schemeClr>
                </a:solidFill>
              </a:rPr>
              <a:t>, denetimi yapılan finansal tabloların ait </a:t>
            </a:r>
            <a:r>
              <a:rPr lang="tr-TR" dirty="0" smtClean="0">
                <a:solidFill>
                  <a:schemeClr val="accent1">
                    <a:lumMod val="50000"/>
                  </a:schemeClr>
                </a:solidFill>
              </a:rPr>
              <a:t>olduğu hesap dönemine ilişkin </a:t>
            </a:r>
            <a:r>
              <a:rPr lang="tr-TR" dirty="0">
                <a:solidFill>
                  <a:schemeClr val="accent1">
                    <a:lumMod val="50000"/>
                  </a:schemeClr>
                </a:solidFill>
              </a:rPr>
              <a:t>yılın olağan </a:t>
            </a:r>
            <a:r>
              <a:rPr lang="tr-TR" b="1" dirty="0">
                <a:solidFill>
                  <a:schemeClr val="accent1">
                    <a:lumMod val="50000"/>
                  </a:schemeClr>
                </a:solidFill>
              </a:rPr>
              <a:t>genel kurul </a:t>
            </a:r>
            <a:r>
              <a:rPr lang="tr-TR" b="1" dirty="0" smtClean="0">
                <a:solidFill>
                  <a:schemeClr val="accent1">
                    <a:lumMod val="50000"/>
                  </a:schemeClr>
                </a:solidFill>
              </a:rPr>
              <a:t>toplantısından en </a:t>
            </a:r>
            <a:r>
              <a:rPr lang="tr-TR" b="1" dirty="0">
                <a:solidFill>
                  <a:schemeClr val="accent1">
                    <a:lumMod val="50000"/>
                  </a:schemeClr>
                </a:solidFill>
              </a:rPr>
              <a:t>az yirmi gün önce </a:t>
            </a:r>
            <a:r>
              <a:rPr lang="tr-TR" dirty="0">
                <a:solidFill>
                  <a:schemeClr val="accent1">
                    <a:lumMod val="50000"/>
                  </a:schemeClr>
                </a:solidFill>
              </a:rPr>
              <a:t>ve her durumda en geç o </a:t>
            </a:r>
            <a:r>
              <a:rPr lang="tr-TR" b="1" dirty="0">
                <a:solidFill>
                  <a:schemeClr val="accent1">
                    <a:lumMod val="50000"/>
                  </a:schemeClr>
                </a:solidFill>
              </a:rPr>
              <a:t>yılın altıncı </a:t>
            </a:r>
            <a:r>
              <a:rPr lang="tr-TR" b="1" dirty="0" smtClean="0">
                <a:solidFill>
                  <a:schemeClr val="accent1">
                    <a:lumMod val="50000"/>
                  </a:schemeClr>
                </a:solidFill>
              </a:rPr>
              <a:t>ayının sonuna </a:t>
            </a:r>
            <a:r>
              <a:rPr lang="tr-TR" b="1" dirty="0">
                <a:solidFill>
                  <a:schemeClr val="accent1">
                    <a:lumMod val="50000"/>
                  </a:schemeClr>
                </a:solidFill>
              </a:rPr>
              <a:t>kadar </a:t>
            </a:r>
            <a:r>
              <a:rPr lang="tr-TR" dirty="0">
                <a:solidFill>
                  <a:schemeClr val="accent1">
                    <a:lumMod val="50000"/>
                  </a:schemeClr>
                </a:solidFill>
              </a:rPr>
              <a:t>denetlenen işletmenin yönetim kuruluna </a:t>
            </a:r>
            <a:r>
              <a:rPr lang="tr-TR" dirty="0" smtClean="0">
                <a:solidFill>
                  <a:schemeClr val="accent1">
                    <a:lumMod val="50000"/>
                  </a:schemeClr>
                </a:solidFill>
              </a:rPr>
              <a:t>teslim edilmesi zorunlu hale getirilmektedir.</a:t>
            </a:r>
          </a:p>
          <a:p>
            <a:pPr marL="285750" indent="-285750" algn="just">
              <a:buFont typeface="Wingdings" panose="05000000000000000000" pitchFamily="2" charset="2"/>
              <a:buChar char="ü"/>
            </a:pPr>
            <a:endParaRPr lang="tr-TR" dirty="0">
              <a:solidFill>
                <a:schemeClr val="accent1">
                  <a:lumMod val="50000"/>
                </a:schemeClr>
              </a:solidFill>
            </a:endParaRPr>
          </a:p>
          <a:p>
            <a:pPr marL="285750" indent="-285750" algn="just">
              <a:buFont typeface="Wingdings" panose="05000000000000000000" pitchFamily="2" charset="2"/>
              <a:buChar char="ü"/>
            </a:pPr>
            <a:r>
              <a:rPr lang="tr-TR" dirty="0">
                <a:solidFill>
                  <a:schemeClr val="accent1">
                    <a:lumMod val="50000"/>
                  </a:schemeClr>
                </a:solidFill>
              </a:rPr>
              <a:t>Denetim raporlarının süresi içerisinde ilgili yerlere teslim edilmemesi durumunda </a:t>
            </a:r>
            <a:r>
              <a:rPr lang="tr-TR" b="1" dirty="0" smtClean="0">
                <a:solidFill>
                  <a:schemeClr val="accent1">
                    <a:lumMod val="50000"/>
                  </a:schemeClr>
                </a:solidFill>
              </a:rPr>
              <a:t>uyarı </a:t>
            </a:r>
            <a:r>
              <a:rPr lang="tr-TR" b="1" dirty="0">
                <a:solidFill>
                  <a:schemeClr val="accent1">
                    <a:lumMod val="50000"/>
                  </a:schemeClr>
                </a:solidFill>
              </a:rPr>
              <a:t>yaptırımı </a:t>
            </a:r>
            <a:r>
              <a:rPr lang="tr-TR" dirty="0">
                <a:solidFill>
                  <a:schemeClr val="accent1">
                    <a:lumMod val="50000"/>
                  </a:schemeClr>
                </a:solidFill>
              </a:rPr>
              <a:t>uygulanır.</a:t>
            </a:r>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30</a:t>
            </a:fld>
            <a:endParaRPr lang="en"/>
          </a:p>
        </p:txBody>
      </p:sp>
    </p:spTree>
    <p:extLst>
      <p:ext uri="{BB962C8B-B14F-4D97-AF65-F5344CB8AC3E}">
        <p14:creationId xmlns:p14="http://schemas.microsoft.com/office/powerpoint/2010/main" xmlns="" val="30004882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Mesleki </a:t>
            </a:r>
            <a:r>
              <a:rPr lang="tr-TR" dirty="0" smtClean="0"/>
              <a:t>Sorumluluk Sigortası Bildirimi</a:t>
            </a:r>
            <a:endParaRPr lang="tr-TR" dirty="0"/>
          </a:p>
        </p:txBody>
      </p:sp>
      <p:sp>
        <p:nvSpPr>
          <p:cNvPr id="5" name="Metin Yer Tutucusu 4"/>
          <p:cNvSpPr>
            <a:spLocks noGrp="1"/>
          </p:cNvSpPr>
          <p:nvPr>
            <p:ph type="body" idx="1"/>
          </p:nvPr>
        </p:nvSpPr>
        <p:spPr>
          <a:xfrm>
            <a:off x="1010200" y="1320124"/>
            <a:ext cx="7131300" cy="3200670"/>
          </a:xfrm>
        </p:spPr>
        <p:txBody>
          <a:bodyPr>
            <a:normAutofit/>
          </a:bodyPr>
          <a:lstStyle/>
          <a:p>
            <a:pPr marL="285750" indent="-285750" algn="just">
              <a:buFont typeface="Wingdings" panose="05000000000000000000" pitchFamily="2" charset="2"/>
              <a:buChar char="ü"/>
            </a:pPr>
            <a:endParaRPr lang="tr-TR" dirty="0" smtClean="0"/>
          </a:p>
          <a:p>
            <a:pPr marL="285750" indent="-285750" algn="just">
              <a:buFont typeface="Wingdings" panose="05000000000000000000" pitchFamily="2" charset="2"/>
              <a:buChar char="ü"/>
            </a:pPr>
            <a:r>
              <a:rPr lang="tr-TR" dirty="0" smtClean="0">
                <a:solidFill>
                  <a:schemeClr val="accent1">
                    <a:lumMod val="50000"/>
                  </a:schemeClr>
                </a:solidFill>
              </a:rPr>
              <a:t>Denetim kuruluşları ve serbest bağımsız denetçiler mesleki </a:t>
            </a:r>
            <a:r>
              <a:rPr lang="tr-TR" dirty="0">
                <a:solidFill>
                  <a:schemeClr val="accent1">
                    <a:lumMod val="50000"/>
                  </a:schemeClr>
                </a:solidFill>
              </a:rPr>
              <a:t>sorumluluk sigortası poliçesini düzenlenme tarihini ve poliçe ve sigorta şirketindeki değişiklikleri takip eden günden itibaren en geç </a:t>
            </a:r>
            <a:r>
              <a:rPr lang="tr-TR" b="1" dirty="0">
                <a:solidFill>
                  <a:schemeClr val="accent1">
                    <a:lumMod val="50000"/>
                  </a:schemeClr>
                </a:solidFill>
              </a:rPr>
              <a:t>30 gün içinde </a:t>
            </a:r>
            <a:r>
              <a:rPr lang="tr-TR" dirty="0">
                <a:solidFill>
                  <a:schemeClr val="accent1">
                    <a:lumMod val="50000"/>
                  </a:schemeClr>
                </a:solidFill>
              </a:rPr>
              <a:t>kuruma bildirir</a:t>
            </a:r>
            <a:r>
              <a:rPr lang="tr-TR" dirty="0" smtClean="0">
                <a:solidFill>
                  <a:schemeClr val="accent1">
                    <a:lumMod val="50000"/>
                  </a:schemeClr>
                </a:solidFill>
              </a:rPr>
              <a:t>.</a:t>
            </a:r>
          </a:p>
          <a:p>
            <a:pPr marL="285750" indent="-285750" algn="just">
              <a:buFont typeface="Wingdings" panose="05000000000000000000" pitchFamily="2" charset="2"/>
              <a:buChar char="ü"/>
            </a:pPr>
            <a:endParaRPr lang="tr-TR" dirty="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Mevcut düzenlemede 10 gün olan bildirim süresi 30 güne çıkarılmaktadır.</a:t>
            </a:r>
            <a:endParaRPr lang="tr-TR" dirty="0">
              <a:solidFill>
                <a:schemeClr val="accent1">
                  <a:lumMod val="50000"/>
                </a:schemeClr>
              </a:solidFill>
            </a:endParaRPr>
          </a:p>
          <a:p>
            <a:pPr marL="269875" algn="just">
              <a:buNone/>
            </a:pP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31</a:t>
            </a:fld>
            <a:endParaRPr lang="en"/>
          </a:p>
        </p:txBody>
      </p:sp>
    </p:spTree>
    <p:extLst>
      <p:ext uri="{BB962C8B-B14F-4D97-AF65-F5344CB8AC3E}">
        <p14:creationId xmlns:p14="http://schemas.microsoft.com/office/powerpoint/2010/main" xmlns="" val="40989603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İnceleme ve </a:t>
            </a:r>
            <a:r>
              <a:rPr lang="tr-TR" dirty="0" smtClean="0"/>
              <a:t>Denetimler</a:t>
            </a:r>
            <a:endParaRPr lang="tr-TR" dirty="0"/>
          </a:p>
        </p:txBody>
      </p:sp>
      <p:sp>
        <p:nvSpPr>
          <p:cNvPr id="5" name="Metin Yer Tutucusu 4"/>
          <p:cNvSpPr>
            <a:spLocks noGrp="1"/>
          </p:cNvSpPr>
          <p:nvPr>
            <p:ph type="body" idx="1"/>
          </p:nvPr>
        </p:nvSpPr>
        <p:spPr>
          <a:xfrm>
            <a:off x="1010200" y="1320124"/>
            <a:ext cx="7131300" cy="3200670"/>
          </a:xfrm>
        </p:spPr>
        <p:txBody>
          <a:bodyPr>
            <a:normAutofit/>
          </a:bodyPr>
          <a:lstStyle/>
          <a:p>
            <a:pPr marL="285750" indent="-285750" algn="just">
              <a:buFont typeface="Wingdings" panose="05000000000000000000" pitchFamily="2" charset="2"/>
              <a:buChar char="ü"/>
            </a:pPr>
            <a:r>
              <a:rPr lang="tr-TR" dirty="0" smtClean="0"/>
              <a:t>Kurum tarafından yapılacak incelemelerde; </a:t>
            </a:r>
            <a:r>
              <a:rPr lang="tr-TR" b="1" dirty="0" smtClean="0"/>
              <a:t>denetim kuruluşu, serbest bağımsız denetçi veya denetlenen işletmenin </a:t>
            </a:r>
            <a:r>
              <a:rPr lang="tr-TR" dirty="0" smtClean="0"/>
              <a:t>inceleme ile görevlendirilenin talebi doğrultusunda istenilen </a:t>
            </a:r>
            <a:r>
              <a:rPr lang="tr-TR" b="1" dirty="0" smtClean="0"/>
              <a:t>tüm bilgi ve belgeleri teslim etmesi zorunludur</a:t>
            </a:r>
            <a:r>
              <a:rPr lang="tr-TR" dirty="0" smtClean="0"/>
              <a:t>.</a:t>
            </a:r>
          </a:p>
          <a:p>
            <a:pPr marL="285750" indent="-285750" algn="just">
              <a:buFont typeface="Wingdings" panose="05000000000000000000" pitchFamily="2" charset="2"/>
              <a:buChar char="ü"/>
            </a:pPr>
            <a:endParaRPr lang="tr-TR" dirty="0"/>
          </a:p>
          <a:p>
            <a:pPr marL="285750" indent="-285750" algn="just">
              <a:buFont typeface="Wingdings" panose="05000000000000000000" pitchFamily="2" charset="2"/>
              <a:buChar char="ü"/>
            </a:pPr>
            <a:r>
              <a:rPr lang="tr-TR" dirty="0"/>
              <a:t>İstenilen bilgi ve belgelerin verilmemesi veya gerekli görülen diğer hallerde, Kurumun talebi, yetkili sulh ceza hakiminin kararı üzerine denetim kuruluşları, denetçiler ve denetlenen işletmeler nezdinde arama yapılabilir.</a:t>
            </a:r>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32</a:t>
            </a:fld>
            <a:endParaRPr lang="en"/>
          </a:p>
        </p:txBody>
      </p:sp>
    </p:spTree>
    <p:extLst>
      <p:ext uri="{BB962C8B-B14F-4D97-AF65-F5344CB8AC3E}">
        <p14:creationId xmlns:p14="http://schemas.microsoft.com/office/powerpoint/2010/main" xmlns="" val="39955558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sldNum" idx="12"/>
          </p:nvPr>
        </p:nvSpPr>
        <p:spPr>
          <a:xfrm>
            <a:off x="637950" y="0"/>
            <a:ext cx="7860600" cy="637800"/>
          </a:xfrm>
          <a:prstGeom prst="rect">
            <a:avLst/>
          </a:prstGeom>
        </p:spPr>
        <p:txBody>
          <a:bodyPr lIns="91425" tIns="91425" rIns="91425" bIns="91425" anchor="b" anchorCtr="0">
            <a:noAutofit/>
          </a:bodyPr>
          <a:lstStyle/>
          <a:p>
            <a:pPr lvl="0">
              <a:spcBef>
                <a:spcPts val="0"/>
              </a:spcBef>
              <a:buNone/>
            </a:pPr>
            <a:fld id="{00000000-1234-1234-1234-123412341234}" type="slidenum">
              <a:rPr lang="en"/>
              <a:pPr lvl="0">
                <a:spcBef>
                  <a:spcPts val="0"/>
                </a:spcBef>
                <a:buNone/>
              </a:pPr>
              <a:t>33</a:t>
            </a:fld>
            <a:endParaRPr lang="en"/>
          </a:p>
        </p:txBody>
      </p:sp>
      <p:sp>
        <p:nvSpPr>
          <p:cNvPr id="4" name="Shape 113"/>
          <p:cNvSpPr txBox="1">
            <a:spLocks/>
          </p:cNvSpPr>
          <p:nvPr/>
        </p:nvSpPr>
        <p:spPr>
          <a:xfrm>
            <a:off x="1010200" y="742244"/>
            <a:ext cx="7131300" cy="671400"/>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endParaRPr lang="tr-TR" dirty="0"/>
          </a:p>
        </p:txBody>
      </p:sp>
      <p:pic>
        <p:nvPicPr>
          <p:cNvPr id="12" name="Resim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1759" y="798662"/>
            <a:ext cx="1618328" cy="760526"/>
          </a:xfrm>
          <a:prstGeom prst="rect">
            <a:avLst/>
          </a:prstGeom>
          <a:effectLst>
            <a:outerShdw blurRad="50800" dist="38100" dir="5400000" algn="t" rotWithShape="0">
              <a:prstClr val="black">
                <a:alpha val="40000"/>
              </a:prstClr>
            </a:outerShdw>
          </a:effectLst>
        </p:spPr>
      </p:pic>
      <p:sp>
        <p:nvSpPr>
          <p:cNvPr id="13" name="TextBox 30"/>
          <p:cNvSpPr txBox="1"/>
          <p:nvPr/>
        </p:nvSpPr>
        <p:spPr>
          <a:xfrm>
            <a:off x="2721644" y="4016947"/>
            <a:ext cx="3708412" cy="553998"/>
          </a:xfrm>
          <a:prstGeom prst="rect">
            <a:avLst/>
          </a:prstGeom>
          <a:noFill/>
        </p:spPr>
        <p:txBody>
          <a:bodyPr wrap="square" rtlCol="0">
            <a:spAutoFit/>
          </a:bodyPr>
          <a:lstStyle/>
          <a:p>
            <a:pPr algn="ctr"/>
            <a:r>
              <a:rPr lang="nn-NO" sz="1050" b="1" dirty="0" smtClean="0">
                <a:solidFill>
                  <a:schemeClr val="bg1"/>
                </a:solidFill>
                <a:latin typeface="+mj-lt"/>
              </a:rPr>
              <a:t>Söğütözü </a:t>
            </a:r>
            <a:r>
              <a:rPr lang="nn-NO" sz="1050" b="1" dirty="0">
                <a:solidFill>
                  <a:schemeClr val="bg1"/>
                </a:solidFill>
                <a:latin typeface="+mj-lt"/>
              </a:rPr>
              <a:t>Mahallesi 2177 Sokak No: 4 Çankaya/ </a:t>
            </a:r>
            <a:r>
              <a:rPr lang="nn-NO" sz="1050" b="1" dirty="0" smtClean="0">
                <a:solidFill>
                  <a:schemeClr val="bg1"/>
                </a:solidFill>
                <a:latin typeface="+mj-lt"/>
              </a:rPr>
              <a:t>ANKARA</a:t>
            </a:r>
            <a:endParaRPr lang="tr-TR" sz="1050" b="1" dirty="0" smtClean="0">
              <a:solidFill>
                <a:schemeClr val="bg1"/>
              </a:solidFill>
              <a:latin typeface="+mj-lt"/>
            </a:endParaRPr>
          </a:p>
          <a:p>
            <a:pPr algn="ctr"/>
            <a:r>
              <a:rPr lang="tr-TR" sz="1050" b="1" dirty="0" smtClean="0">
                <a:solidFill>
                  <a:schemeClr val="bg1"/>
                </a:solidFill>
                <a:latin typeface="+mj-lt"/>
              </a:rPr>
              <a:t>+</a:t>
            </a:r>
            <a:r>
              <a:rPr lang="nb-NO" sz="1050" b="1" dirty="0" smtClean="0">
                <a:solidFill>
                  <a:schemeClr val="bg1"/>
                </a:solidFill>
                <a:latin typeface="+mj-lt"/>
              </a:rPr>
              <a:t>90 </a:t>
            </a:r>
            <a:r>
              <a:rPr lang="nb-NO" sz="1050" b="1" dirty="0">
                <a:solidFill>
                  <a:schemeClr val="bg1"/>
                </a:solidFill>
                <a:latin typeface="+mj-lt"/>
              </a:rPr>
              <a:t>(312) 253 55 55(PBX)</a:t>
            </a:r>
            <a:r>
              <a:rPr lang="tr-TR" sz="1050" b="1" dirty="0">
                <a:solidFill>
                  <a:schemeClr val="bg1"/>
                </a:solidFill>
                <a:latin typeface="+mj-lt"/>
              </a:rPr>
              <a:t> </a:t>
            </a:r>
            <a:r>
              <a:rPr lang="nb-NO" sz="1050" b="1" dirty="0">
                <a:solidFill>
                  <a:schemeClr val="bg1"/>
                </a:solidFill>
                <a:latin typeface="+mj-lt"/>
              </a:rPr>
              <a:t>Faks: +90 (312) 253 55 58 </a:t>
            </a:r>
            <a:endParaRPr lang="en-US" sz="1050" b="1" dirty="0">
              <a:solidFill>
                <a:schemeClr val="bg1"/>
              </a:solidFill>
              <a:latin typeface="+mj-lt"/>
            </a:endParaRPr>
          </a:p>
          <a:p>
            <a:pPr algn="ctr"/>
            <a:endParaRPr lang="en-US" sz="900" b="1" dirty="0">
              <a:solidFill>
                <a:schemeClr val="bg1"/>
              </a:solidFill>
              <a:latin typeface="Signika Negative" pitchFamily="2" charset="0"/>
            </a:endParaRPr>
          </a:p>
        </p:txBody>
      </p:sp>
      <p:sp>
        <p:nvSpPr>
          <p:cNvPr id="2" name="Metin kutusu 1"/>
          <p:cNvSpPr txBox="1"/>
          <p:nvPr/>
        </p:nvSpPr>
        <p:spPr>
          <a:xfrm>
            <a:off x="3082459" y="2012625"/>
            <a:ext cx="2808782" cy="584775"/>
          </a:xfrm>
          <a:prstGeom prst="rect">
            <a:avLst/>
          </a:prstGeom>
          <a:noFill/>
        </p:spPr>
        <p:txBody>
          <a:bodyPr wrap="none" rtlCol="0">
            <a:spAutoFit/>
          </a:bodyPr>
          <a:lstStyle/>
          <a:p>
            <a:r>
              <a:rPr lang="tr-TR" sz="3200" b="1" dirty="0" smtClean="0">
                <a:solidFill>
                  <a:schemeClr val="bg1"/>
                </a:solidFill>
                <a:latin typeface="+mn-lt"/>
              </a:rPr>
              <a:t>TEŞEKKÜRLER</a:t>
            </a:r>
            <a:endParaRPr lang="tr-TR" sz="3200" b="1" dirty="0">
              <a:solidFill>
                <a:schemeClr val="bg1"/>
              </a:solidFill>
              <a:latin typeface="+mn-lt"/>
            </a:endParaRPr>
          </a:p>
        </p:txBody>
      </p:sp>
    </p:spTree>
    <p:extLst>
      <p:ext uri="{BB962C8B-B14F-4D97-AF65-F5344CB8AC3E}">
        <p14:creationId xmlns:p14="http://schemas.microsoft.com/office/powerpoint/2010/main" xmlns="" val="357762281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 </a:t>
            </a:r>
            <a:r>
              <a:rPr lang="tr-TR" dirty="0" smtClean="0"/>
              <a:t>Kuruluşları Yetkilendirilme </a:t>
            </a:r>
            <a:r>
              <a:rPr lang="tr-TR" dirty="0"/>
              <a:t>Şartları (BDY 13/1(i</a:t>
            </a:r>
            <a:r>
              <a:rPr lang="tr-TR" dirty="0" smtClean="0"/>
              <a:t>) - </a:t>
            </a:r>
            <a:r>
              <a:rPr lang="tr-TR" dirty="0"/>
              <a:t>Kurul </a:t>
            </a:r>
            <a:r>
              <a:rPr lang="tr-TR" dirty="0" smtClean="0"/>
              <a:t>Kararı</a:t>
            </a: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4</a:t>
            </a:fld>
            <a:endParaRPr lang="en"/>
          </a:p>
        </p:txBody>
      </p:sp>
      <p:sp>
        <p:nvSpPr>
          <p:cNvPr id="6" name="Metin Yer Tutucusu 4"/>
          <p:cNvSpPr txBox="1">
            <a:spLocks/>
          </p:cNvSpPr>
          <p:nvPr/>
        </p:nvSpPr>
        <p:spPr>
          <a:xfrm>
            <a:off x="1010200" y="1268819"/>
            <a:ext cx="7131300" cy="3251975"/>
          </a:xfrm>
          <a:prstGeom prst="rect">
            <a:avLst/>
          </a:prstGeom>
          <a:noFill/>
          <a:ln>
            <a:noFill/>
          </a:ln>
        </p:spPr>
        <p:txBody>
          <a:bodyPr lIns="91425" tIns="91425" rIns="91425" bIns="91425" anchor="t"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EF2"/>
              </a:buClr>
              <a:buSzPct val="100000"/>
              <a:buFont typeface="Source Sans Pro"/>
              <a:buChar char="»"/>
              <a:defRPr sz="1600" b="0" i="0" u="none" strike="noStrike" cap="none">
                <a:solidFill>
                  <a:srgbClr val="25516C"/>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9pPr>
          </a:lstStyle>
          <a:p>
            <a:pPr marL="285750" indent="-285750" algn="just">
              <a:buFont typeface="Wingdings" panose="05000000000000000000" pitchFamily="2" charset="2"/>
              <a:buChar char="ü"/>
            </a:pPr>
            <a:r>
              <a:rPr lang="tr-TR" b="1" dirty="0"/>
              <a:t>Kendi adına denetim sözleşmesi yapmış olan bir denetçinin, </a:t>
            </a:r>
            <a:r>
              <a:rPr lang="tr-TR" dirty="0"/>
              <a:t>sonraki dönemlerde denetim faaliyetini yeni yetkilendirilecek bir denetim kuruluşu bünyesinde sürdürmek istemesi halinde, bu şirkette </a:t>
            </a:r>
            <a:r>
              <a:rPr lang="tr-TR" b="1" dirty="0" smtClean="0"/>
              <a:t>ORTAK</a:t>
            </a:r>
            <a:r>
              <a:rPr lang="tr-TR" dirty="0" smtClean="0"/>
              <a:t> </a:t>
            </a:r>
            <a:r>
              <a:rPr lang="tr-TR" dirty="0"/>
              <a:t>veya </a:t>
            </a:r>
            <a:r>
              <a:rPr lang="tr-TR" b="1" dirty="0" smtClean="0"/>
              <a:t>YÖNETİCİ</a:t>
            </a:r>
            <a:r>
              <a:rPr lang="tr-TR" dirty="0" smtClean="0"/>
              <a:t> </a:t>
            </a:r>
            <a:r>
              <a:rPr lang="tr-TR" dirty="0"/>
              <a:t>olarak gösterilmesi durumunda;</a:t>
            </a:r>
          </a:p>
          <a:p>
            <a:pPr marL="285750" indent="-285750" algn="just">
              <a:buFont typeface="Wingdings" panose="05000000000000000000" pitchFamily="2" charset="2"/>
              <a:buChar char="ü"/>
            </a:pPr>
            <a:endParaRPr lang="tr-TR" dirty="0"/>
          </a:p>
          <a:p>
            <a:pPr marL="536575" indent="-285750" algn="just">
              <a:buFont typeface="Wingdings" panose="05000000000000000000" pitchFamily="2" charset="2"/>
              <a:buChar char="ü"/>
            </a:pPr>
            <a:r>
              <a:rPr lang="tr-TR" dirty="0"/>
              <a:t>Denetçinin kendi adına yaptığı denetim sözleşmelerini, şirketin </a:t>
            </a:r>
            <a:r>
              <a:rPr lang="tr-TR" b="1" dirty="0"/>
              <a:t>Kurulumuzca yetkilendirilmesinden önce </a:t>
            </a:r>
            <a:r>
              <a:rPr lang="tr-TR" dirty="0"/>
              <a:t>imzalamış ve Kurumumuza bildirmiş olması,</a:t>
            </a:r>
          </a:p>
          <a:p>
            <a:pPr marL="536575" indent="-285750" algn="just">
              <a:buFont typeface="Wingdings" panose="05000000000000000000" pitchFamily="2" charset="2"/>
              <a:buChar char="ü"/>
            </a:pPr>
            <a:endParaRPr lang="tr-TR" dirty="0"/>
          </a:p>
          <a:p>
            <a:pPr marL="536575" indent="-285750" algn="just">
              <a:buFont typeface="Wingdings" panose="05000000000000000000" pitchFamily="2" charset="2"/>
              <a:buChar char="ü"/>
            </a:pPr>
            <a:r>
              <a:rPr lang="tr-TR" dirty="0"/>
              <a:t>Denetçinin, söz konusu denetim sözleşmeleri kapsamındakiler hariç </a:t>
            </a:r>
            <a:r>
              <a:rPr lang="tr-TR" b="1" dirty="0"/>
              <a:t>başka bir denetim faaliyetinde bulunmayacağı </a:t>
            </a:r>
            <a:r>
              <a:rPr lang="tr-TR" dirty="0"/>
              <a:t>ve </a:t>
            </a:r>
            <a:r>
              <a:rPr lang="tr-TR" b="1" dirty="0"/>
              <a:t>yeni bir denetim sözleşmesi imzalamayacağı </a:t>
            </a:r>
            <a:r>
              <a:rPr lang="tr-TR" dirty="0"/>
              <a:t>hususunda </a:t>
            </a:r>
            <a:r>
              <a:rPr lang="tr-TR" b="1" dirty="0"/>
              <a:t>taahhütte bulunması</a:t>
            </a:r>
            <a:r>
              <a:rPr lang="tr-TR" dirty="0"/>
              <a:t>,</a:t>
            </a:r>
          </a:p>
          <a:p>
            <a:pPr marL="536575" indent="-285750" algn="just">
              <a:buFont typeface="Wingdings" panose="05000000000000000000" pitchFamily="2" charset="2"/>
              <a:buChar char="ü"/>
            </a:pPr>
            <a:endParaRPr lang="tr-TR" dirty="0"/>
          </a:p>
          <a:p>
            <a:pPr marL="536575" indent="-285750" algn="just">
              <a:buFont typeface="Wingdings" panose="05000000000000000000" pitchFamily="2" charset="2"/>
              <a:buChar char="ü"/>
            </a:pPr>
            <a:r>
              <a:rPr lang="tr-TR" dirty="0"/>
              <a:t>Şirketin, kendi adına üstlendiği bağımsız denetim faaliyeti tamamlanana kadar </a:t>
            </a:r>
            <a:r>
              <a:rPr lang="tr-TR" b="1" dirty="0"/>
              <a:t>denetçiye denetim kadrosunda yer vermeyeceği </a:t>
            </a:r>
            <a:r>
              <a:rPr lang="tr-TR" dirty="0"/>
              <a:t>hususunda taahhütte </a:t>
            </a:r>
            <a:r>
              <a:rPr lang="tr-TR" dirty="0" smtClean="0"/>
              <a:t>bulunması,</a:t>
            </a:r>
          </a:p>
          <a:p>
            <a:pPr marL="536575" indent="-285750" algn="just">
              <a:buFont typeface="Wingdings" panose="05000000000000000000" pitchFamily="2" charset="2"/>
              <a:buChar char="ü"/>
            </a:pPr>
            <a:r>
              <a:rPr lang="tr-TR" dirty="0" smtClean="0"/>
              <a:t> şarttır.</a:t>
            </a:r>
            <a:endParaRPr lang="tr-TR" dirty="0"/>
          </a:p>
        </p:txBody>
      </p:sp>
    </p:spTree>
    <p:extLst>
      <p:ext uri="{BB962C8B-B14F-4D97-AF65-F5344CB8AC3E}">
        <p14:creationId xmlns:p14="http://schemas.microsoft.com/office/powerpoint/2010/main" xmlns="" val="2890883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 </a:t>
            </a:r>
            <a:r>
              <a:rPr lang="tr-TR" dirty="0" smtClean="0"/>
              <a:t>Kuruluşları Yetkilendirilme </a:t>
            </a:r>
            <a:r>
              <a:rPr lang="tr-TR" dirty="0"/>
              <a:t>Şartları (BDY 13/1(i</a:t>
            </a:r>
            <a:r>
              <a:rPr lang="tr-TR" dirty="0" smtClean="0"/>
              <a:t>) - </a:t>
            </a:r>
            <a:r>
              <a:rPr lang="tr-TR" dirty="0"/>
              <a:t>Kurul </a:t>
            </a:r>
            <a:r>
              <a:rPr lang="tr-TR" dirty="0" smtClean="0"/>
              <a:t>Kararı</a:t>
            </a: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5</a:t>
            </a:fld>
            <a:endParaRPr lang="en"/>
          </a:p>
        </p:txBody>
      </p:sp>
      <p:sp>
        <p:nvSpPr>
          <p:cNvPr id="6" name="Metin Yer Tutucusu 4"/>
          <p:cNvSpPr txBox="1">
            <a:spLocks/>
          </p:cNvSpPr>
          <p:nvPr/>
        </p:nvSpPr>
        <p:spPr>
          <a:xfrm>
            <a:off x="1010200" y="1320124"/>
            <a:ext cx="7131300" cy="320067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EF2"/>
              </a:buClr>
              <a:buSzPct val="100000"/>
              <a:buFont typeface="Source Sans Pro"/>
              <a:buChar char="»"/>
              <a:defRPr sz="1600" b="0" i="0" u="none" strike="noStrike" cap="none">
                <a:solidFill>
                  <a:srgbClr val="25516C"/>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9pPr>
          </a:lstStyle>
          <a:p>
            <a:pPr marL="285750" indent="-285750" algn="just">
              <a:buFont typeface="Wingdings" panose="05000000000000000000" pitchFamily="2" charset="2"/>
              <a:buChar char="ü"/>
            </a:pPr>
            <a:endParaRPr lang="tr-TR" sz="1400" dirty="0" smtClean="0"/>
          </a:p>
          <a:p>
            <a:pPr marL="285750" indent="-285750" algn="just">
              <a:buFont typeface="Wingdings" panose="05000000000000000000" pitchFamily="2" charset="2"/>
              <a:buChar char="ü"/>
            </a:pPr>
            <a:r>
              <a:rPr lang="tr-TR" dirty="0" smtClean="0"/>
              <a:t>Böylece, kendi nam ve hesabına denetim yapmakta olan denetçilerin şirket ortağı veya yöneticisi olmaları hususunda yumuşak bir geçiş sağlanmıştır.</a:t>
            </a:r>
            <a:endParaRPr lang="tr-TR" dirty="0"/>
          </a:p>
        </p:txBody>
      </p:sp>
    </p:spTree>
    <p:extLst>
      <p:ext uri="{BB962C8B-B14F-4D97-AF65-F5344CB8AC3E}">
        <p14:creationId xmlns:p14="http://schemas.microsoft.com/office/powerpoint/2010/main" xmlns="" val="23930918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BDY’nin Geçici Maddesine Göre KAYİK Hariç Sorumlu Denetçi Olarak Yetkilendirilmiş Olanlar Hakkında Kurul Kararı</a:t>
            </a:r>
            <a:endParaRPr lang="tr-TR" dirty="0"/>
          </a:p>
        </p:txBody>
      </p:sp>
      <p:sp>
        <p:nvSpPr>
          <p:cNvPr id="3" name="Metin Yer Tutucusu 2"/>
          <p:cNvSpPr>
            <a:spLocks noGrp="1"/>
          </p:cNvSpPr>
          <p:nvPr>
            <p:ph type="body" idx="1"/>
          </p:nvPr>
        </p:nvSpPr>
        <p:spPr>
          <a:xfrm>
            <a:off x="829339" y="1226469"/>
            <a:ext cx="7485785" cy="3217940"/>
          </a:xfrm>
        </p:spPr>
        <p:txBody>
          <a:bodyPr/>
          <a:lstStyle/>
          <a:p>
            <a:pPr lvl="0" algn="just">
              <a:buNone/>
            </a:pPr>
            <a:r>
              <a:rPr lang="tr-TR" sz="1200" b="1" dirty="0" smtClean="0"/>
              <a:t>         </a:t>
            </a:r>
            <a:r>
              <a:rPr lang="tr-TR" sz="1500" b="1" dirty="0" smtClean="0"/>
              <a:t>BDY’nin 28 inci maddesi ve Geçici Maddesine </a:t>
            </a:r>
            <a:r>
              <a:rPr lang="tr-TR" sz="1500" b="1" dirty="0"/>
              <a:t>göre</a:t>
            </a:r>
            <a:r>
              <a:rPr lang="tr-TR" sz="1500" b="1" dirty="0" smtClean="0"/>
              <a:t>;</a:t>
            </a:r>
          </a:p>
          <a:p>
            <a:pPr lvl="0" indent="-285750" algn="just">
              <a:buFont typeface="Wingdings" panose="05000000000000000000" pitchFamily="2" charset="2"/>
              <a:buChar char="ü"/>
            </a:pPr>
            <a:endParaRPr lang="tr-TR" sz="1500" b="1" dirty="0"/>
          </a:p>
          <a:p>
            <a:pPr marL="285750" indent="-285750">
              <a:buFont typeface="Wingdings" panose="05000000000000000000" pitchFamily="2" charset="2"/>
              <a:buChar char="ü"/>
            </a:pPr>
            <a:r>
              <a:rPr lang="tr-TR" sz="1500" dirty="0" smtClean="0">
                <a:latin typeface="+mn-lt"/>
              </a:rPr>
              <a:t>Sorumlu </a:t>
            </a:r>
            <a:r>
              <a:rPr lang="tr-TR" sz="1500" dirty="0">
                <a:latin typeface="+mn-lt"/>
              </a:rPr>
              <a:t>denetçiler, denetim raporunu denetimi üstlenenler adına imzalama yetkisini haiz olup, aşağıdaki şartları sağlayan denetçiler arasından, Kurumun onayı alınmak suretiyle görevlendirilir: </a:t>
            </a:r>
            <a:endParaRPr lang="tr-TR" sz="1500" dirty="0" smtClean="0">
              <a:latin typeface="+mn-lt"/>
            </a:endParaRPr>
          </a:p>
          <a:p>
            <a:pPr>
              <a:buNone/>
            </a:pPr>
            <a:endParaRPr lang="tr-TR" sz="1500" dirty="0">
              <a:latin typeface="+mn-lt"/>
            </a:endParaRPr>
          </a:p>
          <a:p>
            <a:pPr marL="285750" indent="-285750">
              <a:buFont typeface="Wingdings" panose="05000000000000000000" pitchFamily="2" charset="2"/>
              <a:buChar char="ü"/>
            </a:pPr>
            <a:r>
              <a:rPr lang="tr-TR" sz="1500" dirty="0" smtClean="0">
                <a:latin typeface="+mn-lt"/>
              </a:rPr>
              <a:t>Diğer denetimler (KAYİK Hariç) için </a:t>
            </a:r>
            <a:r>
              <a:rPr lang="tr-TR" sz="1500" b="1" dirty="0" smtClean="0">
                <a:latin typeface="+mn-lt"/>
              </a:rPr>
              <a:t>10 yıllık mesleki tecrübeye </a:t>
            </a:r>
            <a:r>
              <a:rPr lang="tr-TR" sz="1500" dirty="0" smtClean="0">
                <a:latin typeface="+mn-lt"/>
              </a:rPr>
              <a:t>sahip olması ve bu sürenin en az bir (1) yılında fiilen </a:t>
            </a:r>
            <a:r>
              <a:rPr lang="tr-TR" sz="1500" b="1" dirty="0" smtClean="0">
                <a:latin typeface="+mn-lt"/>
              </a:rPr>
              <a:t>denetçi,</a:t>
            </a:r>
            <a:r>
              <a:rPr lang="tr-TR" sz="1500" dirty="0" smtClean="0">
                <a:latin typeface="+mn-lt"/>
              </a:rPr>
              <a:t> </a:t>
            </a:r>
            <a:r>
              <a:rPr lang="tr-TR" sz="1500" b="1" dirty="0" smtClean="0">
                <a:latin typeface="+mn-lt"/>
              </a:rPr>
              <a:t>kıdemli denetçi </a:t>
            </a:r>
            <a:r>
              <a:rPr lang="tr-TR" sz="1500" dirty="0" smtClean="0">
                <a:latin typeface="+mn-lt"/>
              </a:rPr>
              <a:t>veya </a:t>
            </a:r>
            <a:r>
              <a:rPr lang="tr-TR" sz="1500" b="1" dirty="0" err="1" smtClean="0">
                <a:latin typeface="+mn-lt"/>
              </a:rPr>
              <a:t>başdenetçi</a:t>
            </a:r>
            <a:r>
              <a:rPr lang="tr-TR" sz="1500" dirty="0" smtClean="0">
                <a:latin typeface="+mn-lt"/>
              </a:rPr>
              <a:t> unvanı ile denetimlerde bulunmuş olması. </a:t>
            </a:r>
          </a:p>
          <a:p>
            <a:pPr>
              <a:buNone/>
            </a:pPr>
            <a:endParaRPr lang="tr-TR" sz="1500" dirty="0" smtClean="0">
              <a:latin typeface="+mn-lt"/>
            </a:endParaRPr>
          </a:p>
          <a:p>
            <a:pPr lvl="0" indent="-285750" algn="just">
              <a:buFont typeface="Wingdings" panose="05000000000000000000" pitchFamily="2" charset="2"/>
              <a:buChar char="ü"/>
            </a:pPr>
            <a:r>
              <a:rPr lang="tr-TR" sz="1500" b="1" dirty="0" smtClean="0">
                <a:latin typeface="+mn-lt"/>
              </a:rPr>
              <a:t>BDY’nin </a:t>
            </a:r>
            <a:r>
              <a:rPr lang="tr-TR" sz="1500" b="1" dirty="0">
                <a:latin typeface="+mn-lt"/>
              </a:rPr>
              <a:t>Geçici 1/4-ç </a:t>
            </a:r>
            <a:r>
              <a:rPr lang="tr-TR" sz="1500" b="1" dirty="0" smtClean="0">
                <a:latin typeface="+mn-lt"/>
              </a:rPr>
              <a:t>maddesine göre de, </a:t>
            </a:r>
            <a:r>
              <a:rPr lang="tr-TR" sz="1500" dirty="0" smtClean="0">
                <a:latin typeface="+mn-lt"/>
                <a:ea typeface="Times New Roman" panose="02020603050405020304" pitchFamily="18" charset="0"/>
              </a:rPr>
              <a:t>2012 yılı sonu itibarıyla YMM olmaya hak kazananlar ile 15 yıllık mesleki tecrübeye sahip </a:t>
            </a:r>
            <a:r>
              <a:rPr lang="tr-TR" sz="1500" dirty="0" err="1" smtClean="0">
                <a:latin typeface="+mn-lt"/>
                <a:ea typeface="Times New Roman" panose="02020603050405020304" pitchFamily="18" charset="0"/>
              </a:rPr>
              <a:t>SMMM’ler</a:t>
            </a:r>
            <a:r>
              <a:rPr lang="tr-TR" sz="1500" dirty="0" smtClean="0">
                <a:latin typeface="+mn-lt"/>
                <a:ea typeface="Times New Roman" panose="02020603050405020304" pitchFamily="18" charset="0"/>
              </a:rPr>
              <a:t> için 31/12/2016 </a:t>
            </a:r>
            <a:r>
              <a:rPr lang="tr-TR" sz="1500" dirty="0">
                <a:latin typeface="+mn-lt"/>
                <a:ea typeface="Times New Roman" panose="02020603050405020304" pitchFamily="18" charset="0"/>
              </a:rPr>
              <a:t>tarihine kadar </a:t>
            </a:r>
            <a:r>
              <a:rPr lang="tr-TR" sz="1500" dirty="0" smtClean="0">
                <a:latin typeface="+mn-lt"/>
                <a:ea typeface="Times New Roman" panose="02020603050405020304" pitchFamily="18" charset="0"/>
              </a:rPr>
              <a:t>bir (1) yıllık fiili denetim tecrübesi aranmayacaktır. </a:t>
            </a:r>
            <a:endParaRPr lang="tr-TR" sz="1500" dirty="0">
              <a:latin typeface="+mn-lt"/>
              <a:ea typeface="Times New Roman" panose="02020603050405020304" pitchFamily="18" charset="0"/>
            </a:endParaRPr>
          </a:p>
          <a:p>
            <a:pPr>
              <a:buNone/>
            </a:pPr>
            <a:endParaRPr lang="tr-TR" sz="1500" dirty="0">
              <a:latin typeface="+mn-lt"/>
            </a:endParaRPr>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a:t>
            </a:fld>
            <a:endParaRPr lang="en" dirty="0"/>
          </a:p>
        </p:txBody>
      </p:sp>
    </p:spTree>
    <p:extLst>
      <p:ext uri="{BB962C8B-B14F-4D97-AF65-F5344CB8AC3E}">
        <p14:creationId xmlns:p14="http://schemas.microsoft.com/office/powerpoint/2010/main" xmlns="" val="22264848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BDY’nin Geçici Maddesine Göre KAYİK Hariç Sorumlu Denetçi Olarak Yetkilendirilmiş Olanlar Hakkında Kurul </a:t>
            </a:r>
            <a:r>
              <a:rPr lang="tr-TR" dirty="0" smtClean="0"/>
              <a:t>Kararı</a:t>
            </a:r>
            <a:endParaRPr lang="tr-TR" dirty="0"/>
          </a:p>
        </p:txBody>
      </p:sp>
      <p:sp>
        <p:nvSpPr>
          <p:cNvPr id="3" name="Slayt Numarası Yer Tutucusu 2"/>
          <p:cNvSpPr>
            <a:spLocks noGrp="1"/>
          </p:cNvSpPr>
          <p:nvPr>
            <p:ph type="sldNum" idx="12"/>
          </p:nvPr>
        </p:nvSpPr>
        <p:spPr/>
        <p:txBody>
          <a:bodyPr/>
          <a:lstStyle/>
          <a:p>
            <a:pPr lvl="0" algn="ctr" rtl="0">
              <a:spcBef>
                <a:spcPts val="0"/>
              </a:spcBef>
              <a:buNone/>
            </a:pPr>
            <a:fld id="{00000000-1234-1234-1234-123412341234}" type="slidenum">
              <a:rPr lang="en" smtClean="0"/>
              <a:pPr lvl="0" algn="ctr" rtl="0">
                <a:spcBef>
                  <a:spcPts val="0"/>
                </a:spcBef>
                <a:buNone/>
              </a:pPr>
              <a:t>7</a:t>
            </a:fld>
            <a:endParaRPr lang="en"/>
          </a:p>
        </p:txBody>
      </p:sp>
      <p:sp>
        <p:nvSpPr>
          <p:cNvPr id="6" name="Metin Yer Tutucusu 4"/>
          <p:cNvSpPr txBox="1">
            <a:spLocks/>
          </p:cNvSpPr>
          <p:nvPr/>
        </p:nvSpPr>
        <p:spPr>
          <a:xfrm>
            <a:off x="1010200" y="1320124"/>
            <a:ext cx="7131300" cy="3200670"/>
          </a:xfrm>
          <a:prstGeom prst="rect">
            <a:avLst/>
          </a:prstGeom>
          <a:noFill/>
          <a:ln>
            <a:noFill/>
          </a:ln>
        </p:spPr>
        <p:txBody>
          <a:bodyPr lIns="91425" tIns="91425" rIns="91425" bIns="91425" anchor="t"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EF2"/>
              </a:buClr>
              <a:buSzPct val="100000"/>
              <a:buFont typeface="Source Sans Pro"/>
              <a:buChar char="»"/>
              <a:defRPr sz="1600" b="0" i="0" u="none" strike="noStrike" cap="none">
                <a:solidFill>
                  <a:srgbClr val="25516C"/>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BEF2"/>
              </a:buClr>
              <a:buSzPct val="100000"/>
              <a:buFont typeface="Source Sans Pro"/>
              <a:buChar char="»"/>
              <a:defRPr sz="2400" b="0" i="0" u="none" strike="noStrike" cap="none">
                <a:solidFill>
                  <a:srgbClr val="25516C"/>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BEF2"/>
              </a:buClr>
              <a:buSzPct val="100000"/>
              <a:buFont typeface="Source Sans Pro"/>
              <a:buNone/>
              <a:defRPr sz="2400" b="0" i="0" u="none" strike="noStrike" cap="none">
                <a:solidFill>
                  <a:srgbClr val="25516C"/>
                </a:solidFill>
                <a:latin typeface="Source Sans Pro"/>
                <a:ea typeface="Source Sans Pro"/>
                <a:cs typeface="Source Sans Pro"/>
                <a:sym typeface="Source Sans Pro"/>
              </a:defRPr>
            </a:lvl9pPr>
          </a:lstStyle>
          <a:p>
            <a:pPr marL="285750" indent="-285750" algn="just">
              <a:buFont typeface="Wingdings" panose="05000000000000000000" pitchFamily="2" charset="2"/>
              <a:buChar char="ü"/>
            </a:pPr>
            <a:r>
              <a:rPr lang="tr-TR" dirty="0" smtClean="0"/>
              <a:t>01.01.2017 </a:t>
            </a:r>
            <a:r>
              <a:rPr lang="tr-TR" dirty="0"/>
              <a:t>tarihinden önce </a:t>
            </a:r>
            <a:r>
              <a:rPr lang="tr-TR" dirty="0" err="1"/>
              <a:t>KAYİK</a:t>
            </a:r>
            <a:r>
              <a:rPr lang="tr-TR" dirty="0"/>
              <a:t> hariç denetimler için </a:t>
            </a:r>
            <a:r>
              <a:rPr lang="tr-TR" b="1" dirty="0"/>
              <a:t>sorumlu denetçi olarak görevlendirilen </a:t>
            </a:r>
            <a:r>
              <a:rPr lang="tr-TR" dirty="0"/>
              <a:t>ve Kurumumuz tarafından </a:t>
            </a:r>
            <a:r>
              <a:rPr lang="tr-TR" dirty="0" smtClean="0"/>
              <a:t>Bağımsız Denetim Yönetmeliğinin (Yönetmelik) </a:t>
            </a:r>
            <a:r>
              <a:rPr lang="tr-TR" dirty="0"/>
              <a:t>geçici </a:t>
            </a:r>
            <a:r>
              <a:rPr lang="tr-TR" b="1" dirty="0" smtClean="0"/>
              <a:t>1/4-ç (15 yıllık mesleki tecrübe</a:t>
            </a:r>
            <a:r>
              <a:rPr lang="tr-TR" dirty="0" smtClean="0"/>
              <a:t>) </a:t>
            </a:r>
            <a:r>
              <a:rPr lang="tr-TR" dirty="0"/>
              <a:t>maddesi kapsamında onaylanan sorumlu denetçilerden;</a:t>
            </a:r>
          </a:p>
          <a:p>
            <a:pPr marL="285750" indent="-285750" algn="just">
              <a:buFont typeface="Wingdings" panose="05000000000000000000" pitchFamily="2" charset="2"/>
              <a:buChar char="ü"/>
            </a:pPr>
            <a:endParaRPr lang="tr-TR" dirty="0"/>
          </a:p>
          <a:p>
            <a:pPr marL="536575" indent="-285750" algn="just">
              <a:buFont typeface="Wingdings" panose="05000000000000000000" pitchFamily="2" charset="2"/>
              <a:buChar char="ü"/>
            </a:pPr>
            <a:r>
              <a:rPr lang="tr-TR" b="1" dirty="0" smtClean="0"/>
              <a:t>Başka </a:t>
            </a:r>
            <a:r>
              <a:rPr lang="tr-TR" b="1" dirty="0"/>
              <a:t>bir denetim kuruluşuna geçen </a:t>
            </a:r>
            <a:r>
              <a:rPr lang="tr-TR" dirty="0"/>
              <a:t>ve bu denetim kuruluşu tarafından sorumlu denetçi olarak görevlendirilip Kurumumuz onayına sunulan sorumlu denetçi </a:t>
            </a:r>
            <a:r>
              <a:rPr lang="tr-TR" dirty="0" smtClean="0"/>
              <a:t>başvuruları </a:t>
            </a:r>
            <a:r>
              <a:rPr lang="tr-TR" b="1" dirty="0" smtClean="0"/>
              <a:t>fiili denetim şartı dikkate alınarak </a:t>
            </a:r>
            <a:r>
              <a:rPr lang="tr-TR" dirty="0" smtClean="0"/>
              <a:t>değerlendirilecektir.</a:t>
            </a:r>
            <a:endParaRPr lang="tr-TR" dirty="0"/>
          </a:p>
          <a:p>
            <a:pPr marL="536575" indent="-285750" algn="just">
              <a:buFont typeface="Wingdings" panose="05000000000000000000" pitchFamily="2" charset="2"/>
              <a:buChar char="ü"/>
            </a:pPr>
            <a:endParaRPr lang="tr-TR" dirty="0"/>
          </a:p>
          <a:p>
            <a:pPr marL="536575" indent="-285750" algn="just">
              <a:buFont typeface="Wingdings" panose="05000000000000000000" pitchFamily="2" charset="2"/>
              <a:buChar char="ü"/>
            </a:pPr>
            <a:r>
              <a:rPr lang="tr-TR" b="1" dirty="0" smtClean="0"/>
              <a:t>Aynı </a:t>
            </a:r>
            <a:r>
              <a:rPr lang="tr-TR" b="1" dirty="0"/>
              <a:t>denetim kuruluşunda devam </a:t>
            </a:r>
            <a:r>
              <a:rPr lang="tr-TR" dirty="0"/>
              <a:t>eden sorumlu denetçilere fiili denetim tecrübesi edinmeleri için </a:t>
            </a:r>
            <a:r>
              <a:rPr lang="tr-TR" b="1" dirty="0"/>
              <a:t>31.12.2018</a:t>
            </a:r>
            <a:r>
              <a:rPr lang="tr-TR" dirty="0"/>
              <a:t> tarihine kadar (bu tarih dahil) süre </a:t>
            </a:r>
            <a:r>
              <a:rPr lang="tr-TR" dirty="0" smtClean="0"/>
              <a:t>tanınacaktır.</a:t>
            </a:r>
            <a:endParaRPr lang="tr-TR" dirty="0"/>
          </a:p>
          <a:p>
            <a:pPr marL="536575" indent="-285750" algn="just">
              <a:buFont typeface="Wingdings" panose="05000000000000000000" pitchFamily="2" charset="2"/>
              <a:buChar char="ü"/>
            </a:pPr>
            <a:endParaRPr lang="tr-TR" dirty="0"/>
          </a:p>
          <a:p>
            <a:pPr marL="536575" indent="-285750" algn="just">
              <a:buFont typeface="Wingdings" panose="05000000000000000000" pitchFamily="2" charset="2"/>
              <a:buChar char="ü"/>
            </a:pPr>
            <a:r>
              <a:rPr lang="tr-TR" b="1" dirty="0" smtClean="0"/>
              <a:t>Aynı </a:t>
            </a:r>
            <a:r>
              <a:rPr lang="tr-TR" b="1" dirty="0"/>
              <a:t>denetim kuruluşunda devam </a:t>
            </a:r>
            <a:r>
              <a:rPr lang="tr-TR" dirty="0"/>
              <a:t>eden sorumlu denetçilerden 31.12.2018 tarihine kadar </a:t>
            </a:r>
            <a:r>
              <a:rPr lang="tr-TR" b="1" dirty="0"/>
              <a:t>fiili denetim tecrübesi </a:t>
            </a:r>
            <a:r>
              <a:rPr lang="tr-TR" b="1" dirty="0" smtClean="0"/>
              <a:t>edinemeyenlerin </a:t>
            </a:r>
            <a:r>
              <a:rPr lang="tr-TR" dirty="0" smtClean="0"/>
              <a:t>onayları </a:t>
            </a:r>
            <a:r>
              <a:rPr lang="tr-TR" b="1" dirty="0" smtClean="0"/>
              <a:t>01.01.2019</a:t>
            </a:r>
            <a:r>
              <a:rPr lang="tr-TR" dirty="0" smtClean="0"/>
              <a:t> </a:t>
            </a:r>
            <a:r>
              <a:rPr lang="tr-TR" dirty="0"/>
              <a:t>tarihi itibarıyla </a:t>
            </a:r>
            <a:r>
              <a:rPr lang="tr-TR" b="1" dirty="0"/>
              <a:t>geçersiz </a:t>
            </a:r>
            <a:r>
              <a:rPr lang="tr-TR" b="1" dirty="0" smtClean="0"/>
              <a:t>sayılacaktır.</a:t>
            </a:r>
            <a:endParaRPr lang="tr-TR" b="1" dirty="0"/>
          </a:p>
          <a:p>
            <a:pPr marL="285750" indent="-285750" algn="just">
              <a:buFont typeface="Wingdings" panose="05000000000000000000" pitchFamily="2" charset="2"/>
              <a:buChar char="ü"/>
            </a:pPr>
            <a:endParaRPr lang="tr-TR" dirty="0"/>
          </a:p>
        </p:txBody>
      </p:sp>
    </p:spTree>
    <p:extLst>
      <p:ext uri="{BB962C8B-B14F-4D97-AF65-F5344CB8AC3E}">
        <p14:creationId xmlns:p14="http://schemas.microsoft.com/office/powerpoint/2010/main" xmlns="" val="29097396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Denetçi Seçimi - TTK</a:t>
            </a:r>
            <a:endParaRPr lang="tr-TR" dirty="0"/>
          </a:p>
        </p:txBody>
      </p:sp>
      <p:sp>
        <p:nvSpPr>
          <p:cNvPr id="3" name="Metin Yer Tutucusu 2"/>
          <p:cNvSpPr>
            <a:spLocks noGrp="1"/>
          </p:cNvSpPr>
          <p:nvPr>
            <p:ph type="body" idx="1"/>
          </p:nvPr>
        </p:nvSpPr>
        <p:spPr>
          <a:xfrm>
            <a:off x="1145513" y="1430426"/>
            <a:ext cx="6690192" cy="3137047"/>
          </a:xfrm>
        </p:spPr>
        <p:txBody>
          <a:bodyPr/>
          <a:lstStyle/>
          <a:p>
            <a:pPr marL="285750" indent="-285750" algn="just">
              <a:buFont typeface="Wingdings" panose="05000000000000000000" pitchFamily="2" charset="2"/>
              <a:buChar char="ü"/>
            </a:pPr>
            <a:r>
              <a:rPr lang="tr-TR" dirty="0" smtClean="0">
                <a:solidFill>
                  <a:schemeClr val="accent1">
                    <a:lumMod val="50000"/>
                  </a:schemeClr>
                </a:solidFill>
              </a:rPr>
              <a:t>6102 sayılı </a:t>
            </a:r>
            <a:r>
              <a:rPr lang="tr-TR" b="1" dirty="0" err="1" smtClean="0">
                <a:solidFill>
                  <a:schemeClr val="accent1">
                    <a:lumMod val="50000"/>
                  </a:schemeClr>
                </a:solidFill>
              </a:rPr>
              <a:t>TTK’nın</a:t>
            </a:r>
            <a:r>
              <a:rPr lang="tr-TR" b="1" dirty="0" smtClean="0">
                <a:solidFill>
                  <a:schemeClr val="accent1">
                    <a:lumMod val="50000"/>
                  </a:schemeClr>
                </a:solidFill>
              </a:rPr>
              <a:t> 399 uncu maddesinin </a:t>
            </a:r>
            <a:r>
              <a:rPr lang="tr-TR" dirty="0" smtClean="0">
                <a:solidFill>
                  <a:schemeClr val="accent1">
                    <a:lumMod val="50000"/>
                  </a:schemeClr>
                </a:solidFill>
              </a:rPr>
              <a:t>birinci fıkrasına göre, </a:t>
            </a:r>
          </a:p>
          <a:p>
            <a:pPr marL="285750" indent="-285750" algn="just">
              <a:buFont typeface="Wingdings" panose="05000000000000000000" pitchFamily="2" charset="2"/>
              <a:buChar char="ü"/>
            </a:pPr>
            <a:endParaRPr lang="tr-TR" dirty="0" smtClean="0">
              <a:solidFill>
                <a:schemeClr val="accent1">
                  <a:lumMod val="50000"/>
                </a:schemeClr>
              </a:solidFill>
            </a:endParaRPr>
          </a:p>
          <a:p>
            <a:pPr marL="285750" indent="-285750" algn="just">
              <a:buFont typeface="Wingdings" panose="05000000000000000000" pitchFamily="2" charset="2"/>
              <a:buChar char="ü"/>
            </a:pPr>
            <a:r>
              <a:rPr lang="tr-TR" dirty="0" smtClean="0">
                <a:solidFill>
                  <a:schemeClr val="accent1">
                    <a:lumMod val="50000"/>
                  </a:schemeClr>
                </a:solidFill>
              </a:rPr>
              <a:t> ‘‘</a:t>
            </a:r>
            <a:r>
              <a:rPr lang="tr-TR" i="1" dirty="0" smtClean="0">
                <a:solidFill>
                  <a:schemeClr val="accent1">
                    <a:lumMod val="50000"/>
                  </a:schemeClr>
                </a:solidFill>
              </a:rPr>
              <a:t>Denetçi, şirketin </a:t>
            </a:r>
            <a:r>
              <a:rPr lang="tr-TR" b="1" i="1" dirty="0" smtClean="0">
                <a:solidFill>
                  <a:schemeClr val="accent1">
                    <a:lumMod val="50000"/>
                  </a:schemeClr>
                </a:solidFill>
              </a:rPr>
              <a:t>genel kurulunca</a:t>
            </a:r>
            <a:r>
              <a:rPr lang="tr-TR" i="1" dirty="0" smtClean="0">
                <a:solidFill>
                  <a:schemeClr val="accent1">
                    <a:lumMod val="50000"/>
                  </a:schemeClr>
                </a:solidFill>
              </a:rPr>
              <a:t>; topluluk denetçisi, ana şirketin genel        kurulunca, </a:t>
            </a:r>
            <a:r>
              <a:rPr lang="tr-TR" b="1" i="1" dirty="0" smtClean="0">
                <a:solidFill>
                  <a:schemeClr val="accent1">
                    <a:lumMod val="50000"/>
                  </a:schemeClr>
                </a:solidFill>
              </a:rPr>
              <a:t>her faaliyet dönemi </a:t>
            </a:r>
            <a:r>
              <a:rPr lang="tr-TR" i="1" dirty="0" smtClean="0">
                <a:solidFill>
                  <a:schemeClr val="accent1">
                    <a:lumMod val="50000"/>
                  </a:schemeClr>
                </a:solidFill>
              </a:rPr>
              <a:t>ve </a:t>
            </a:r>
            <a:r>
              <a:rPr lang="tr-TR" b="1" i="1" dirty="0" smtClean="0">
                <a:solidFill>
                  <a:schemeClr val="accent1">
                    <a:lumMod val="50000"/>
                  </a:schemeClr>
                </a:solidFill>
              </a:rPr>
              <a:t>her halde görevini yerine getireceği  faaliyet dönemi </a:t>
            </a:r>
            <a:r>
              <a:rPr lang="tr-TR" i="1" dirty="0" smtClean="0">
                <a:solidFill>
                  <a:schemeClr val="accent1">
                    <a:lumMod val="50000"/>
                  </a:schemeClr>
                </a:solidFill>
              </a:rPr>
              <a:t>bitmeden seçilmesi şarttır.’’</a:t>
            </a:r>
          </a:p>
          <a:p>
            <a:pPr algn="just">
              <a:buNone/>
            </a:pPr>
            <a:endParaRPr lang="tr-TR" i="1" dirty="0">
              <a:solidFill>
                <a:schemeClr val="accent1">
                  <a:lumMod val="50000"/>
                </a:schemeClr>
              </a:solidFill>
            </a:endParaRPr>
          </a:p>
          <a:p>
            <a:pPr marL="285750" lvl="0" indent="-285750" algn="just">
              <a:buFont typeface="Wingdings" panose="05000000000000000000" pitchFamily="2" charset="2"/>
              <a:buChar char="ü"/>
            </a:pPr>
            <a:r>
              <a:rPr lang="tr-TR" b="1" dirty="0" smtClean="0">
                <a:solidFill>
                  <a:schemeClr val="accent1">
                    <a:lumMod val="50000"/>
                  </a:schemeClr>
                </a:solidFill>
              </a:rPr>
              <a:t>Mezkur maddenin altıncı fıkrasında </a:t>
            </a:r>
            <a:r>
              <a:rPr lang="tr-TR" dirty="0" smtClean="0">
                <a:solidFill>
                  <a:schemeClr val="accent1">
                    <a:lumMod val="50000"/>
                  </a:schemeClr>
                </a:solidFill>
              </a:rPr>
              <a:t>ise; ‘‘Faaliyet döneminin </a:t>
            </a:r>
            <a:r>
              <a:rPr lang="tr-TR" b="1" dirty="0" smtClean="0">
                <a:solidFill>
                  <a:schemeClr val="accent1">
                    <a:lumMod val="50000"/>
                  </a:schemeClr>
                </a:solidFill>
              </a:rPr>
              <a:t>dördüncü ayına kadar </a:t>
            </a:r>
            <a:r>
              <a:rPr lang="tr-TR" dirty="0" smtClean="0">
                <a:solidFill>
                  <a:schemeClr val="accent1">
                    <a:lumMod val="50000"/>
                  </a:schemeClr>
                </a:solidFill>
              </a:rPr>
              <a:t>denetçi seçilememişse, denetçi, yönetim kurulunun her yönetim kurulu üyesinin veya herhangi bir pay sahibinin istemi üzerine, asliye ticaret mahkemesince atanacağı’’</a:t>
            </a:r>
            <a:r>
              <a:rPr lang="tr-TR" i="1" dirty="0" smtClean="0">
                <a:solidFill>
                  <a:schemeClr val="accent1">
                    <a:lumMod val="50000"/>
                  </a:schemeClr>
                </a:solidFill>
              </a:rPr>
              <a:t> </a:t>
            </a:r>
          </a:p>
          <a:p>
            <a:pPr marL="285750" lvl="0" indent="-285750" algn="just">
              <a:buFont typeface="Wingdings" panose="05000000000000000000" pitchFamily="2" charset="2"/>
              <a:buChar char="ü"/>
            </a:pPr>
            <a:endParaRPr lang="tr-TR" i="1" dirty="0">
              <a:solidFill>
                <a:schemeClr val="accent1">
                  <a:lumMod val="50000"/>
                </a:schemeClr>
              </a:solidFill>
            </a:endParaRPr>
          </a:p>
          <a:p>
            <a:pPr marL="285750" lvl="0" indent="-285750" algn="just">
              <a:buFont typeface="Wingdings" panose="05000000000000000000" pitchFamily="2" charset="2"/>
              <a:buChar char="ü"/>
            </a:pPr>
            <a:r>
              <a:rPr lang="tr-TR" dirty="0" smtClean="0">
                <a:solidFill>
                  <a:schemeClr val="accent1">
                    <a:lumMod val="50000"/>
                  </a:schemeClr>
                </a:solidFill>
              </a:rPr>
              <a:t>belirtilmiştir</a:t>
            </a:r>
            <a:r>
              <a:rPr lang="tr-TR" dirty="0">
                <a:solidFill>
                  <a:schemeClr val="accent1">
                    <a:lumMod val="50000"/>
                  </a:schemeClr>
                </a:solidFill>
              </a:rPr>
              <a:t>.</a:t>
            </a:r>
            <a:r>
              <a:rPr lang="tr-TR" i="1" dirty="0">
                <a:solidFill>
                  <a:schemeClr val="accent1">
                    <a:lumMod val="50000"/>
                  </a:schemeClr>
                </a:solidFill>
              </a:rPr>
              <a:t> </a:t>
            </a:r>
          </a:p>
          <a:p>
            <a:pPr>
              <a:buNone/>
            </a:pPr>
            <a:r>
              <a:rPr lang="tr-TR" dirty="0" smtClean="0">
                <a:solidFill>
                  <a:schemeClr val="accent1">
                    <a:lumMod val="75000"/>
                  </a:schemeClr>
                </a:solidFill>
              </a:rPr>
              <a:t> </a:t>
            </a:r>
            <a:endParaRPr lang="tr-TR" i="1" dirty="0">
              <a:solidFill>
                <a:schemeClr val="accent1">
                  <a:lumMod val="75000"/>
                </a:schemeClr>
              </a:solidFill>
            </a:endParaRPr>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8</a:t>
            </a:fld>
            <a:endParaRPr lang="en" dirty="0"/>
          </a:p>
        </p:txBody>
      </p:sp>
    </p:spTree>
    <p:extLst>
      <p:ext uri="{BB962C8B-B14F-4D97-AF65-F5344CB8AC3E}">
        <p14:creationId xmlns:p14="http://schemas.microsoft.com/office/powerpoint/2010/main" xmlns="" val="248417917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Denetçi Seçimi</a:t>
            </a:r>
            <a:endParaRPr lang="tr-TR" dirty="0"/>
          </a:p>
        </p:txBody>
      </p:sp>
      <p:sp>
        <p:nvSpPr>
          <p:cNvPr id="3" name="Metin Yer Tutucusu 2"/>
          <p:cNvSpPr>
            <a:spLocks noGrp="1"/>
          </p:cNvSpPr>
          <p:nvPr>
            <p:ph type="body" idx="1"/>
          </p:nvPr>
        </p:nvSpPr>
        <p:spPr/>
        <p:txBody>
          <a:bodyPr/>
          <a:lstStyle/>
          <a:p>
            <a:pPr marL="285750" indent="-285750">
              <a:buFont typeface="Wingdings" panose="05000000000000000000" pitchFamily="2" charset="2"/>
              <a:buChar char="ü"/>
            </a:pPr>
            <a:r>
              <a:rPr lang="tr-TR" dirty="0" smtClean="0"/>
              <a:t>Ancak, bazı şirketlerin geçmiş dönem için denetçi atanması maksadıyla açtığı davalarda bazı mahkemelerin davaların reddine karar verdiği,</a:t>
            </a:r>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r>
              <a:rPr lang="tr-TR" dirty="0" smtClean="0"/>
              <a:t>Şirketlerin genel kurulları tarafından da geçmiş yıl denetçisini seçmede tereddüt edildiği,</a:t>
            </a:r>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r>
              <a:rPr lang="tr-TR" dirty="0" smtClean="0"/>
              <a:t>Dolayısıyla, ilgili yılın denetim yükümlülüğünün yerine getirilemediği,</a:t>
            </a:r>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r>
              <a:rPr lang="tr-TR" dirty="0" smtClean="0"/>
              <a:t>Görülmüştür.</a:t>
            </a:r>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9</a:t>
            </a:fld>
            <a:endParaRPr lang="en" dirty="0"/>
          </a:p>
        </p:txBody>
      </p:sp>
    </p:spTree>
    <p:extLst>
      <p:ext uri="{BB962C8B-B14F-4D97-AF65-F5344CB8AC3E}">
        <p14:creationId xmlns:p14="http://schemas.microsoft.com/office/powerpoint/2010/main" xmlns="" val="34897562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theme/theme1.xml><?xml version="1.0" encoding="utf-8"?>
<a:theme xmlns:a="http://schemas.openxmlformats.org/drawingml/2006/main" name="Grem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Özel 2">
      <a:majorFont>
        <a:latin typeface="Calibri"/>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2376</Words>
  <Application>Microsoft Office PowerPoint</Application>
  <PresentationFormat>Ekran Gösterisi (16:9)</PresentationFormat>
  <Paragraphs>474</Paragraphs>
  <Slides>33</Slides>
  <Notes>5</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33</vt:i4>
      </vt:variant>
    </vt:vector>
  </HeadingPairs>
  <TitlesOfParts>
    <vt:vector size="43" baseType="lpstr">
      <vt:lpstr>Arial</vt:lpstr>
      <vt:lpstr>Source Sans Pro</vt:lpstr>
      <vt:lpstr>Calibri</vt:lpstr>
      <vt:lpstr>Montserrat</vt:lpstr>
      <vt:lpstr>Wingdings</vt:lpstr>
      <vt:lpstr>Times New Roman</vt:lpstr>
      <vt:lpstr>Arial (W1)</vt:lpstr>
      <vt:lpstr>Wingdings 2</vt:lpstr>
      <vt:lpstr>Signika Negative</vt:lpstr>
      <vt:lpstr>Gremio template</vt:lpstr>
      <vt:lpstr>Slayt 1</vt:lpstr>
      <vt:lpstr>Kurul Kararları ile Yapılan  Düzenleme ve Açıklamalar</vt:lpstr>
      <vt:lpstr>Denetim Kuruluşu Yetkilendirme Şartları - 13/1-i hükmü</vt:lpstr>
      <vt:lpstr>Denetim Kuruluşları Yetkilendirilme Şartları (BDY 13/1(i) - Kurul Kararı</vt:lpstr>
      <vt:lpstr>Denetim Kuruluşları Yetkilendirilme Şartları (BDY 13/1(i) - Kurul Kararı</vt:lpstr>
      <vt:lpstr>BDY’nin Geçici Maddesine Göre KAYİK Hariç Sorumlu Denetçi Olarak Yetkilendirilmiş Olanlar Hakkında Kurul Kararı</vt:lpstr>
      <vt:lpstr>BDY’nin Geçici Maddesine Göre KAYİK Hariç Sorumlu Denetçi Olarak Yetkilendirilmiş Olanlar Hakkında Kurul Kararı</vt:lpstr>
      <vt:lpstr>Denetçi Seçimi - TTK</vt:lpstr>
      <vt:lpstr>Denetçi Seçimi</vt:lpstr>
      <vt:lpstr>Denetçi Seçimi</vt:lpstr>
      <vt:lpstr>Denetçi Seçimi – Kurul Kararı</vt:lpstr>
      <vt:lpstr>Rotasyon Uygulaması: TTK - BDY</vt:lpstr>
      <vt:lpstr>Rotasyon Uygulaması - Kurul Kararı</vt:lpstr>
      <vt:lpstr>Rotasyon Uygulaması - Kurul Kararı</vt:lpstr>
      <vt:lpstr>Rotasyon Uygulaması - Kurul Kararı</vt:lpstr>
      <vt:lpstr>Rotasyon Uygulaması - Kurul Kararı</vt:lpstr>
      <vt:lpstr>Bağımsız Denetim Yönetmeliğinde Değişiklik Yapılmasına Dair Yönetmelik Taslağı</vt:lpstr>
      <vt:lpstr>Denetim Yapmaya Yetkililer</vt:lpstr>
      <vt:lpstr>Serbest Bağımsız Denetçi</vt:lpstr>
      <vt:lpstr>Serbest Bağımsız Denetçinin Yetkilendirilmesi</vt:lpstr>
      <vt:lpstr>Serbest Bağımsız Denetçilerin Uyacakları Diğer Hususlar</vt:lpstr>
      <vt:lpstr>Uygulamalı Mesleki Eğitimde Lisans Sürelerinin Dikkate Alınması</vt:lpstr>
      <vt:lpstr>Faaliyet İznini Askıya Alma- Durdurma</vt:lpstr>
      <vt:lpstr>Bağımsız Denetim Resmi Sicili</vt:lpstr>
      <vt:lpstr>Sürekli Eğitim</vt:lpstr>
      <vt:lpstr>Sürekli Eğitim</vt:lpstr>
      <vt:lpstr>Sorumlu Denetçi</vt:lpstr>
      <vt:lpstr>Sorumlu Denetçi</vt:lpstr>
      <vt:lpstr>Denetim Sözleşmesi Yapılması ve Feshi</vt:lpstr>
      <vt:lpstr>Denetim Raporu Düzenleme Yükümlülüğü</vt:lpstr>
      <vt:lpstr>Mesleki Sorumluluk Sigortası Bildirimi</vt:lpstr>
      <vt:lpstr>İnceleme ve Denetimler</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Vergi Konseyi</dc:title>
  <dc:creator>Fatih Yalçın METE</dc:creator>
  <cp:lastModifiedBy>EMRE</cp:lastModifiedBy>
  <cp:revision>340</cp:revision>
  <cp:lastPrinted>2017-05-10T07:11:31Z</cp:lastPrinted>
  <dcterms:modified xsi:type="dcterms:W3CDTF">2017-05-11T09:14:59Z</dcterms:modified>
</cp:coreProperties>
</file>